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0" r:id="rId2"/>
    <p:sldId id="275" r:id="rId3"/>
    <p:sldId id="276" r:id="rId4"/>
    <p:sldId id="274" r:id="rId5"/>
    <p:sldId id="277" r:id="rId6"/>
    <p:sldId id="278" r:id="rId7"/>
    <p:sldId id="279" r:id="rId8"/>
    <p:sldId id="281" r:id="rId9"/>
    <p:sldId id="280" r:id="rId10"/>
    <p:sldId id="282" r:id="rId11"/>
    <p:sldId id="283" r:id="rId12"/>
    <p:sldId id="284" r:id="rId13"/>
    <p:sldId id="285" r:id="rId14"/>
    <p:sldId id="286" r:id="rId15"/>
    <p:sldId id="287" r:id="rId16"/>
    <p:sldId id="289" r:id="rId17"/>
    <p:sldId id="298" r:id="rId18"/>
    <p:sldId id="290" r:id="rId19"/>
    <p:sldId id="299" r:id="rId20"/>
    <p:sldId id="291" r:id="rId21"/>
    <p:sldId id="300" r:id="rId22"/>
    <p:sldId id="297" r:id="rId23"/>
    <p:sldId id="302" r:id="rId24"/>
    <p:sldId id="301" r:id="rId25"/>
    <p:sldId id="269" r:id="rId26"/>
    <p:sldId id="257" r:id="rId27"/>
    <p:sldId id="258" r:id="rId28"/>
    <p:sldId id="260" r:id="rId29"/>
    <p:sldId id="259" r:id="rId30"/>
    <p:sldId id="263" r:id="rId31"/>
    <p:sldId id="262" r:id="rId32"/>
    <p:sldId id="264" r:id="rId33"/>
    <p:sldId id="265" r:id="rId34"/>
    <p:sldId id="268" r:id="rId35"/>
    <p:sldId id="267" r:id="rId36"/>
    <p:sldId id="266" r:id="rId37"/>
    <p:sldId id="261" r:id="rId38"/>
    <p:sldId id="30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49FA40-C31F-4506-8B85-514C58BFF67C}">
          <p14:sldIdLst>
            <p14:sldId id="270"/>
            <p14:sldId id="275"/>
            <p14:sldId id="276"/>
            <p14:sldId id="274"/>
            <p14:sldId id="277"/>
            <p14:sldId id="278"/>
            <p14:sldId id="279"/>
            <p14:sldId id="281"/>
            <p14:sldId id="280"/>
            <p14:sldId id="282"/>
            <p14:sldId id="283"/>
            <p14:sldId id="284"/>
            <p14:sldId id="285"/>
            <p14:sldId id="286"/>
            <p14:sldId id="287"/>
            <p14:sldId id="289"/>
            <p14:sldId id="298"/>
            <p14:sldId id="290"/>
            <p14:sldId id="299"/>
            <p14:sldId id="291"/>
            <p14:sldId id="300"/>
            <p14:sldId id="297"/>
            <p14:sldId id="302"/>
            <p14:sldId id="301"/>
            <p14:sldId id="269"/>
            <p14:sldId id="257"/>
            <p14:sldId id="258"/>
            <p14:sldId id="260"/>
            <p14:sldId id="259"/>
            <p14:sldId id="263"/>
            <p14:sldId id="262"/>
            <p14:sldId id="264"/>
            <p14:sldId id="265"/>
            <p14:sldId id="268"/>
            <p14:sldId id="267"/>
            <p14:sldId id="266"/>
            <p14:sldId id="261"/>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346A4C-3364-45AE-B8A4-099C4027C2C2}"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803994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46A4C-3364-45AE-B8A4-099C4027C2C2}"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1529618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46A4C-3364-45AE-B8A4-099C4027C2C2}"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3175916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346A4C-3364-45AE-B8A4-099C4027C2C2}"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331906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346A4C-3364-45AE-B8A4-099C4027C2C2}"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147055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346A4C-3364-45AE-B8A4-099C4027C2C2}" type="datetimeFigureOut">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232371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346A4C-3364-45AE-B8A4-099C4027C2C2}" type="datetimeFigureOut">
              <a:rPr lang="en-US" smtClean="0"/>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259951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346A4C-3364-45AE-B8A4-099C4027C2C2}" type="datetimeFigureOut">
              <a:rPr lang="en-US" smtClean="0"/>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136055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46A4C-3364-45AE-B8A4-099C4027C2C2}" type="datetimeFigureOut">
              <a:rPr lang="en-US" smtClean="0"/>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1224139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346A4C-3364-45AE-B8A4-099C4027C2C2}" type="datetimeFigureOut">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2271000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E346A4C-3364-45AE-B8A4-099C4027C2C2}" type="datetimeFigureOut">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2A86FD-773F-4F01-BD75-5E44F7AFEC70}" type="slidenum">
              <a:rPr lang="en-US" smtClean="0"/>
              <a:t>‹#›</a:t>
            </a:fld>
            <a:endParaRPr lang="en-US"/>
          </a:p>
        </p:txBody>
      </p:sp>
    </p:spTree>
    <p:extLst>
      <p:ext uri="{BB962C8B-B14F-4D97-AF65-F5344CB8AC3E}">
        <p14:creationId xmlns:p14="http://schemas.microsoft.com/office/powerpoint/2010/main" val="1831395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46A4C-3364-45AE-B8A4-099C4027C2C2}" type="datetimeFigureOut">
              <a:rPr lang="en-US" smtClean="0"/>
              <a:t>4/1/2024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A86FD-773F-4F01-BD75-5E44F7AFEC70}" type="slidenum">
              <a:rPr lang="en-US" smtClean="0"/>
              <a:t>‹#›</a:t>
            </a:fld>
            <a:endParaRPr lang="en-US"/>
          </a:p>
        </p:txBody>
      </p:sp>
    </p:spTree>
    <p:extLst>
      <p:ext uri="{BB962C8B-B14F-4D97-AF65-F5344CB8AC3E}">
        <p14:creationId xmlns:p14="http://schemas.microsoft.com/office/powerpoint/2010/main" val="2651921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google.com/search?q=google+image+search&amp;source=lmns&amp;bih=730&amp;biw=1519&amp;prmd=isvnbtz&amp;hl=vi&amp;sa=X&amp;ved=2ahUKEwjpwuuWn6GFAxWuf_UHHfsyDjgQ0pQJKAB6BAgBEAI" TargetMode="External"/><Relationship Id="rId3" Type="http://schemas.openxmlformats.org/officeDocument/2006/relationships/hyperlink" Target="https://www.icts.com.sg/vi" TargetMode="External"/><Relationship Id="rId7" Type="http://schemas.openxmlformats.org/officeDocument/2006/relationships/hyperlink" Target="https://thietbiytenhapkhau.com.vn/tong-quan-ve-nguyen-ly-va-cau-tao-may-chup-cat-lop-ct-scanner" TargetMode="External"/><Relationship Id="rId2" Type="http://schemas.openxmlformats.org/officeDocument/2006/relationships/hyperlink" Target="https://www.vinmec.com/vi" TargetMode="External"/><Relationship Id="rId1" Type="http://schemas.openxmlformats.org/officeDocument/2006/relationships/slideLayout" Target="../slideLayouts/slideLayout1.xml"/><Relationship Id="rId6" Type="http://schemas.openxmlformats.org/officeDocument/2006/relationships/hyperlink" Target="https://www.sciencedirect.com/science/article/abs/pii/S1361841522002705" TargetMode="External"/><Relationship Id="rId5" Type="http://schemas.openxmlformats.org/officeDocument/2006/relationships/hyperlink" Target="https://arxiv.org/abs/2107.02314" TargetMode="External"/><Relationship Id="rId4" Type="http://schemas.openxmlformats.org/officeDocument/2006/relationships/hyperlink" Target="https://hscc.vn/tools.asp?id=bantin&amp;idnhom=57&amp;idtin=230"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p:cNvSpPr>
            <a:spLocks noGrp="1" noRot="1" noChangeAspect="1" noMove="1" noResize="1" noEditPoints="1" noAdjustHandles="1" noChangeArrowheads="1" noChangeShapeType="1" noTextEdit="1"/>
          </p:cNvSpPr>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p:cNvSpPr>
            <a:spLocks noGrp="1" noRot="1" noChangeAspect="1" noMove="1" noResize="1" noEditPoints="1" noAdjustHandles="1" noChangeArrowheads="1" noChangeShapeType="1" noTextEdit="1"/>
          </p:cNvSpPr>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p:cNvSpPr>
            <a:spLocks noGrp="1"/>
          </p:cNvSpPr>
          <p:nvPr>
            <p:ph type="ctrTitle"/>
          </p:nvPr>
        </p:nvSpPr>
        <p:spPr>
          <a:xfrm>
            <a:off x="1523998" y="0"/>
            <a:ext cx="9144000" cy="2489470"/>
          </a:xfrm>
        </p:spPr>
        <p:txBody>
          <a:bodyPr anchor="ctr">
            <a:normAutofit/>
          </a:bodyPr>
          <a:lstStyle/>
          <a:p>
            <a:r>
              <a:rPr lang="en-US" sz="7200" dirty="0" err="1">
                <a:latin typeface="Times New Roman" panose="02020603050405020304" pitchFamily="18" charset="0"/>
                <a:cs typeface="Times New Roman" panose="02020603050405020304" pitchFamily="18" charset="0"/>
              </a:rPr>
              <a:t>Ảnh</a:t>
            </a:r>
            <a:r>
              <a:rPr lang="en-US" sz="7200" dirty="0">
                <a:latin typeface="Times New Roman" panose="02020603050405020304" pitchFamily="18" charset="0"/>
                <a:cs typeface="Times New Roman" panose="02020603050405020304" pitchFamily="18" charset="0"/>
              </a:rPr>
              <a:t> CT Scan</a:t>
            </a:r>
          </a:p>
        </p:txBody>
      </p:sp>
      <p:sp>
        <p:nvSpPr>
          <p:cNvPr id="8" name="Subtitle 7"/>
          <p:cNvSpPr>
            <a:spLocks noGrp="1"/>
          </p:cNvSpPr>
          <p:nvPr>
            <p:ph type="subTitle" idx="1"/>
          </p:nvPr>
        </p:nvSpPr>
        <p:spPr>
          <a:xfrm>
            <a:off x="1966912" y="5645150"/>
            <a:ext cx="8258176" cy="631825"/>
          </a:xfrm>
        </p:spPr>
        <p:txBody>
          <a:bodyPr anchor="ctr">
            <a:normAutofit/>
          </a:bodyPr>
          <a:lstStyle/>
          <a:p>
            <a:r>
              <a:rPr lang="en-US" sz="2800">
                <a:latin typeface="Times New Roman" panose="02020603050405020304" pitchFamily="18" charset="0"/>
                <a:cs typeface="Times New Roman" panose="02020603050405020304" pitchFamily="18" charset="0"/>
              </a:rPr>
              <a:t>DS312-Xử lý ảnh y khoa</a:t>
            </a:r>
            <a:endParaRPr lang="en-US" sz="2800" dirty="0">
              <a:latin typeface="Times New Roman" panose="02020603050405020304" pitchFamily="18" charset="0"/>
              <a:cs typeface="Times New Roman" panose="02020603050405020304" pitchFamily="18" charset="0"/>
            </a:endParaRPr>
          </a:p>
        </p:txBody>
      </p:sp>
      <p:sp>
        <p:nvSpPr>
          <p:cNvPr id="30" name="Rectangle 29"/>
          <p:cNvSpPr>
            <a:spLocks noGrp="1" noRot="1" noChangeAspect="1" noMove="1" noResize="1" noEditPoints="1" noAdjustHandles="1" noChangeArrowheads="1" noChangeShapeType="1" noTextEdit="1"/>
          </p:cNvSpPr>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HỆ THỐNG CHỤP CT HIỆN ĐẠI ĐÁP ỨNG MỌI NHU CẦU CHUYÊN SÂU VỀ HÌNH ẢNH CHẨN  ĐOÁN | Columbia Asia Hospital - Vietnam">
            <a:extLst>
              <a:ext uri="{FF2B5EF4-FFF2-40B4-BE49-F238E27FC236}">
                <a16:creationId xmlns:a16="http://schemas.microsoft.com/office/drawing/2014/main" id="{F0EC852A-2F75-0D22-D094-025D928CA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4441" y="1887648"/>
            <a:ext cx="3803117" cy="33277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0" y="599769"/>
            <a:ext cx="10606293"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10180549" cy="4875188"/>
          </a:xfrm>
        </p:spPr>
        <p:txBody>
          <a:bodyPr>
            <a:normAutofit lnSpcReduction="10000"/>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1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1" algn="l">
              <a:lnSpc>
                <a:spcPts val="1955"/>
              </a:lnSpc>
              <a:spcAft>
                <a:spcPts val="825"/>
              </a:spcAft>
            </a:pP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thiệu</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2" algn="l">
              <a:lnSpc>
                <a:spcPct val="150000"/>
              </a:lnSpc>
              <a:spcAft>
                <a:spcPts val="825"/>
              </a:spcAft>
            </a:pPr>
            <a:r>
              <a:rPr lang="en-US" kern="100" dirty="0" err="1">
                <a:latin typeface="Times New Roman" panose="02020603050405020304" pitchFamily="18" charset="0"/>
                <a:ea typeface="Aptos" panose="020B0004020202020204" pitchFamily="34" charset="0"/>
                <a:cs typeface="Times New Roman" panose="02020603050405020304" pitchFamily="18" charset="0"/>
              </a:rPr>
              <a:t>T</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hực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kern="100" dirty="0">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latin typeface="Times New Roman" panose="02020603050405020304" pitchFamily="18" charset="0"/>
                <a:ea typeface="Aptos" panose="020B0004020202020204" pitchFamily="34" charset="0"/>
                <a:cs typeface="Times New Roman" panose="02020603050405020304" pitchFamily="18" charset="0"/>
              </a:rPr>
              <a:t>là</a:t>
            </a:r>
            <a:r>
              <a:rPr lang="en-US" kern="100" dirty="0">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quá</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(views)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riêng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lẻ</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hoá</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hóa</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bức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bức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2" algn="l">
              <a:lnSpc>
                <a:spcPct val="150000"/>
              </a:lnSpc>
              <a:spcAft>
                <a:spcPts val="825"/>
              </a:spcAft>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bởi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dãy</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phần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riêng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lẻ</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gọi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pixel</a:t>
            </a:r>
            <a:r>
              <a:rPr lang="en-US" kern="100" dirty="0">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đặc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trưng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giá</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giá</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trị</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đặc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biệt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mỗi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pixel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tố</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tích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tương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gọi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voxel.</a:t>
            </a:r>
          </a:p>
          <a:p>
            <a:pPr lvl="2" algn="l">
              <a:lnSpc>
                <a:spcPct val="150000"/>
              </a:lnSpc>
              <a:spcAft>
                <a:spcPts val="825"/>
              </a:spcAft>
            </a:pP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Dựng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mất</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giây</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phụ</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thuộc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phức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tạp</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bức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khả</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trữ</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nhớ</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75892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0" y="599769"/>
            <a:ext cx="10301493"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400" kern="100" dirty="0">
                <a:effectLst/>
                <a:latin typeface="Aptos" panose="020B0004020202020204" pitchFamily="34" charset="0"/>
                <a:ea typeface="Aptos" panose="020B0004020202020204" pitchFamily="34"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10180549" cy="4875188"/>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1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1" algn="l">
              <a:lnSpc>
                <a:spcPts val="1955"/>
              </a:lnSpc>
              <a:spcAft>
                <a:spcPts val="825"/>
              </a:spcAft>
            </a:pP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thiệu</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lvl="1" algn="l">
              <a:lnSpc>
                <a:spcPts val="1955"/>
              </a:lnSpc>
              <a:spcAft>
                <a:spcPts val="825"/>
              </a:spcAft>
            </a:pPr>
            <a:endPar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098" name="Picture 2" descr="Tổng quan về nguyên lý và cấu tạo máy chụp cắt lớp CT Scanner - Medical  Việt Nam">
            <a:extLst>
              <a:ext uri="{FF2B5EF4-FFF2-40B4-BE49-F238E27FC236}">
                <a16:creationId xmlns:a16="http://schemas.microsoft.com/office/drawing/2014/main" id="{295A6B11-7FA4-8323-E130-CCDD6B66AA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1807" y="2815132"/>
            <a:ext cx="4408386" cy="3160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002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0" y="599769"/>
            <a:ext cx="10537467"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400" kern="100" dirty="0">
                <a:effectLst/>
                <a:latin typeface="Aptos" panose="020B0004020202020204" pitchFamily="34" charset="0"/>
                <a:ea typeface="Aptos" panose="020B0004020202020204" pitchFamily="34"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10180549" cy="4875188"/>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1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1" algn="l">
              <a:lnSpc>
                <a:spcPct val="150000"/>
              </a:lnSpc>
              <a:spcAft>
                <a:spcPts val="825"/>
              </a:spcAft>
            </a:pP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thiệu</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l">
              <a:lnSpc>
                <a:spcPct val="150000"/>
              </a:lnSpc>
              <a:spcAft>
                <a:spcPts val="825"/>
              </a:spcAft>
            </a:pPr>
            <a:r>
              <a:rPr lang="en-US" sz="1800" dirty="0" err="1">
                <a:effectLst/>
                <a:latin typeface="Times New Roman" panose="02020603050405020304" pitchFamily="18" charset="0"/>
                <a:ea typeface="Aptos" panose="020B0004020202020204" pitchFamily="34" charset="0"/>
              </a:rPr>
              <a:t>Pha</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cuối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cùng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là</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chuyển</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đổi</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ảnh</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số</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thành</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hiển</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thị</a:t>
            </a:r>
            <a:r>
              <a:rPr lang="en-US" sz="1800" dirty="0">
                <a:effectLst/>
                <a:latin typeface="Times New Roman" panose="02020603050405020304" pitchFamily="18" charset="0"/>
                <a:ea typeface="Aptos" panose="020B0004020202020204" pitchFamily="34" charset="0"/>
              </a:rPr>
              <a:t> video </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2" algn="l">
              <a:lnSpc>
                <a:spcPct val="150000"/>
              </a:lnSpc>
              <a:spcAft>
                <a:spcPts val="825"/>
              </a:spcAft>
            </a:pPr>
            <a:r>
              <a:rPr lang="vi-VN" kern="100" dirty="0">
                <a:latin typeface="Times New Roman" panose="02020603050405020304" pitchFamily="18" charset="0"/>
                <a:ea typeface="Aptos" panose="020B0004020202020204" pitchFamily="34" charset="0"/>
                <a:cs typeface="Times New Roman" panose="02020603050405020304" pitchFamily="18" charset="0"/>
              </a:rPr>
              <a:t>Hình ảnh số được chuyển đổi thành dạng hiển thị video hoặc được ghi trên phim.</a:t>
            </a:r>
          </a:p>
          <a:p>
            <a:pPr lvl="2" algn="l">
              <a:lnSpc>
                <a:spcPct val="150000"/>
              </a:lnSpc>
              <a:spcAft>
                <a:spcPts val="825"/>
              </a:spcAft>
            </a:pPr>
            <a:r>
              <a:rPr lang="vi-VN" kern="100" dirty="0">
                <a:latin typeface="Times New Roman" panose="02020603050405020304" pitchFamily="18" charset="0"/>
                <a:ea typeface="Aptos" panose="020B0004020202020204" pitchFamily="34" charset="0"/>
                <a:cs typeface="Times New Roman" panose="02020603050405020304" pitchFamily="18" charset="0"/>
              </a:rPr>
              <a:t>Có thể điều chỉnh cửa sổ (window) để hiển thị các mức sáng khác nhau trên ảnh.</a:t>
            </a:r>
          </a:p>
          <a:p>
            <a:pPr lvl="2" algn="l">
              <a:lnSpc>
                <a:spcPct val="150000"/>
              </a:lnSpc>
              <a:spcAft>
                <a:spcPts val="825"/>
              </a:spcAft>
            </a:pPr>
            <a:r>
              <a:rPr lang="vi-VN" kern="100" dirty="0">
                <a:latin typeface="Times New Roman" panose="02020603050405020304" pitchFamily="18" charset="0"/>
                <a:ea typeface="Aptos" panose="020B0004020202020204" pitchFamily="34" charset="0"/>
                <a:cs typeface="Times New Roman" panose="02020603050405020304" pitchFamily="18" charset="0"/>
              </a:rPr>
              <a:t>Cửa sổ có thể điều chỉnh từ mức xám cao đến mức xám thấp, ảnh hưởng đến độ sáng và mức xám của ảnh hiển thị.</a:t>
            </a: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0679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0" y="599769"/>
            <a:ext cx="10537467"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400" kern="100" dirty="0">
                <a:effectLst/>
                <a:latin typeface="Aptos" panose="020B0004020202020204" pitchFamily="34" charset="0"/>
                <a:ea typeface="Aptos" panose="020B0004020202020204" pitchFamily="34"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6388011" cy="4875188"/>
          </a:xfrm>
        </p:spPr>
        <p:txBody>
          <a:bodyPr>
            <a:normAutofit fontScale="92500" lnSpcReduction="20000"/>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1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1" algn="l">
              <a:lnSpc>
                <a:spcPct val="150000"/>
              </a:lnSpc>
              <a:spcAft>
                <a:spcPts val="825"/>
              </a:spcAft>
            </a:pP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800100" lvl="1" indent="-342900" algn="l">
              <a:lnSpc>
                <a:spcPct val="150000"/>
              </a:lnSpc>
              <a:buFont typeface="Symbol" panose="05050102010706020507" pitchFamily="18" charset="2"/>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gn="l">
              <a:lnSpc>
                <a:spcPct val="150000"/>
              </a:lnSpc>
              <a:buFont typeface="Symbol" panose="05050102010706020507" pitchFamily="18" charset="2"/>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Khi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mẫu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bị</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toàn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phần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gn="l">
              <a:lnSpc>
                <a:spcPct val="150000"/>
              </a:lnSpc>
              <a:buFont typeface="Symbol" panose="05050102010706020507" pitchFamily="18" charset="2"/>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dãy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Detector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nói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đúng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800100" lvl="1" indent="-342900" algn="l">
              <a:lnSpc>
                <a:spcPct val="150000"/>
              </a:lnSpc>
              <a:spcAft>
                <a:spcPts val="800"/>
              </a:spcAft>
              <a:buFont typeface="Symbol" panose="05050102010706020507" pitchFamily="18" charset="2"/>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đây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hóa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thị</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1" algn="l">
              <a:lnSpc>
                <a:spcPct val="150000"/>
              </a:lnSpc>
              <a:spcAft>
                <a:spcPts val="825"/>
              </a:spcAft>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B5BF518-D3F4-26EA-A513-B50235779E86}"/>
              </a:ext>
            </a:extLst>
          </p:cNvPr>
          <p:cNvPicPr>
            <a:picLocks noChangeAspect="1"/>
          </p:cNvPicPr>
          <p:nvPr/>
        </p:nvPicPr>
        <p:blipFill>
          <a:blip r:embed="rId2"/>
          <a:stretch>
            <a:fillRect/>
          </a:stretch>
        </p:blipFill>
        <p:spPr>
          <a:xfrm>
            <a:off x="7492181" y="2500577"/>
            <a:ext cx="4591449" cy="3300455"/>
          </a:xfrm>
          <a:prstGeom prst="rect">
            <a:avLst/>
          </a:prstGeom>
        </p:spPr>
      </p:pic>
    </p:spTree>
    <p:extLst>
      <p:ext uri="{BB962C8B-B14F-4D97-AF65-F5344CB8AC3E}">
        <p14:creationId xmlns:p14="http://schemas.microsoft.com/office/powerpoint/2010/main" val="986647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400" kern="100" dirty="0">
                <a:effectLst/>
                <a:latin typeface="Aptos" panose="020B0004020202020204" pitchFamily="34" charset="0"/>
                <a:ea typeface="Aptos" panose="020B0004020202020204" pitchFamily="34"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5479510" cy="4875188"/>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Cấu</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chung</a:t>
            </a:r>
            <a:endPar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gn="l">
              <a:lnSpc>
                <a:spcPct val="115000"/>
              </a:lnSpc>
            </a:pPr>
            <a:r>
              <a:rPr lang="en-US" sz="1800" kern="100" dirty="0" err="1">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scanner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bao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gồm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gn="l">
              <a:lnSpc>
                <a:spcPct val="115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 Tube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mỏng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chuẩn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gn="l">
              <a:lnSpc>
                <a:spcPct val="115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D: Detectors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Nhằm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hưởng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gn="l">
              <a:lnSpc>
                <a:spcPct val="115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gồm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ray,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khung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Nhằm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detectors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1" algn="l">
              <a:lnSpc>
                <a:spcPct val="150000"/>
              </a:lnSpc>
              <a:spcAft>
                <a:spcPts val="825"/>
              </a:spcAft>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34999BD6-28E2-ED29-2A3D-C29D25AD4159}"/>
              </a:ext>
            </a:extLst>
          </p:cNvPr>
          <p:cNvPicPr>
            <a:picLocks noChangeAspect="1"/>
          </p:cNvPicPr>
          <p:nvPr/>
        </p:nvPicPr>
        <p:blipFill>
          <a:blip r:embed="rId2"/>
          <a:stretch>
            <a:fillRect/>
          </a:stretch>
        </p:blipFill>
        <p:spPr>
          <a:xfrm>
            <a:off x="6470516" y="1896295"/>
            <a:ext cx="5721484" cy="3578662"/>
          </a:xfrm>
          <a:prstGeom prst="rect">
            <a:avLst/>
          </a:prstGeom>
        </p:spPr>
      </p:pic>
    </p:spTree>
    <p:extLst>
      <p:ext uri="{BB962C8B-B14F-4D97-AF65-F5344CB8AC3E}">
        <p14:creationId xmlns:p14="http://schemas.microsoft.com/office/powerpoint/2010/main" val="197844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5965224" cy="4875188"/>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Cấu</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chung</a:t>
            </a:r>
            <a:endPar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algn="l">
              <a:lnSpc>
                <a:spcPct val="115000"/>
              </a:lnSpc>
            </a:pPr>
            <a:r>
              <a:rPr lang="en-US" sz="1800" kern="100" dirty="0" err="1">
                <a:latin typeface="Times New Roman" panose="02020603050405020304" pitchFamily="18" charset="0"/>
                <a:ea typeface="Aptos" panose="020B0004020202020204" pitchFamily="34" charset="0"/>
                <a:cs typeface="Times New Roman" panose="02020603050405020304" pitchFamily="18" charset="0"/>
              </a:rPr>
              <a:t>P</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scanner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bao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gồm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gn="l">
              <a:lnSpc>
                <a:spcPct val="115000"/>
              </a:lnSpc>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Gồm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nằm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lui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trung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tâm</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gn="l">
              <a:lnSpc>
                <a:spcPct val="115000"/>
              </a:lnSpc>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thị</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đây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toàn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mềm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tin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đây</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gn="l">
              <a:lnSpc>
                <a:spcPct val="115000"/>
              </a:lnSpc>
              <a:spcAft>
                <a:spcPts val="800"/>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rửa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phim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rửa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phim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1" algn="l">
              <a:lnSpc>
                <a:spcPct val="150000"/>
              </a:lnSpc>
              <a:spcAft>
                <a:spcPts val="825"/>
              </a:spcAft>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898975-E4B7-6C9B-432C-DD5F04C51BC3}"/>
              </a:ext>
            </a:extLst>
          </p:cNvPr>
          <p:cNvPicPr>
            <a:picLocks noChangeAspect="1"/>
          </p:cNvPicPr>
          <p:nvPr/>
        </p:nvPicPr>
        <p:blipFill>
          <a:blip r:embed="rId2"/>
          <a:stretch>
            <a:fillRect/>
          </a:stretch>
        </p:blipFill>
        <p:spPr>
          <a:xfrm>
            <a:off x="6942080" y="2166317"/>
            <a:ext cx="5249920" cy="3578662"/>
          </a:xfrm>
          <a:prstGeom prst="rect">
            <a:avLst/>
          </a:prstGeom>
        </p:spPr>
      </p:pic>
    </p:spTree>
    <p:extLst>
      <p:ext uri="{BB962C8B-B14F-4D97-AF65-F5344CB8AC3E}">
        <p14:creationId xmlns:p14="http://schemas.microsoft.com/office/powerpoint/2010/main" val="2834912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1" y="1383043"/>
            <a:ext cx="5257300" cy="4875188"/>
          </a:xfrm>
        </p:spPr>
        <p:txBody>
          <a:bodyPr>
            <a:normAutofit fontScale="92500" lnSpcReduction="10000"/>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CT Scan</a:t>
            </a:r>
          </a:p>
          <a:p>
            <a:pPr lvl="0" algn="l">
              <a:lnSpc>
                <a:spcPts val="1955"/>
              </a:lnSpc>
              <a:spcAft>
                <a:spcPts val="825"/>
              </a:spcAft>
            </a:pP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nhất</a:t>
            </a:r>
            <a:endPar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gồm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hẹp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song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bút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chì</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XQ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song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hướng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vuông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góc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bao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toàn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mặt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góc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rồi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tục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song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đặn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lvl="0" algn="l">
              <a:lnSpc>
                <a:spcPct val="150000"/>
              </a:lnSpc>
              <a:spcAft>
                <a:spcPts val="825"/>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diễn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đủ</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5" descr="A diagram of a ct scanner&#10;&#10;Description automatically generated">
            <a:extLst>
              <a:ext uri="{FF2B5EF4-FFF2-40B4-BE49-F238E27FC236}">
                <a16:creationId xmlns:a16="http://schemas.microsoft.com/office/drawing/2014/main" id="{963D95AD-035C-7620-71EE-6B260DD001EB}"/>
              </a:ext>
            </a:extLst>
          </p:cNvPr>
          <p:cNvPicPr>
            <a:picLocks noChangeAspect="1"/>
          </p:cNvPicPr>
          <p:nvPr/>
        </p:nvPicPr>
        <p:blipFill>
          <a:blip r:embed="rId2"/>
          <a:stretch>
            <a:fillRect/>
          </a:stretch>
        </p:blipFill>
        <p:spPr>
          <a:xfrm>
            <a:off x="6469626" y="1383043"/>
            <a:ext cx="5421584" cy="4531995"/>
          </a:xfrm>
          <a:prstGeom prst="rect">
            <a:avLst/>
          </a:prstGeom>
        </p:spPr>
      </p:pic>
    </p:spTree>
    <p:extLst>
      <p:ext uri="{BB962C8B-B14F-4D97-AF65-F5344CB8AC3E}">
        <p14:creationId xmlns:p14="http://schemas.microsoft.com/office/powerpoint/2010/main" val="3264473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1104171" y="1383043"/>
                <a:ext cx="5503106" cy="4875188"/>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CT Scan</a:t>
                </a:r>
              </a:p>
              <a:p>
                <a:pPr lvl="0" algn="l">
                  <a:lnSpc>
                    <a:spcPts val="1955"/>
                  </a:lnSpc>
                  <a:spcAft>
                    <a:spcPts val="825"/>
                  </a:spcAft>
                </a:pP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nhất</a:t>
                </a:r>
                <a:endPar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ts val="1955"/>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vì</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nhỏ</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nguồn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XQ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Anode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bao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a:t>
                </a:r>
                <a:r>
                  <a:rPr lang="en-US" sz="1800" kern="100" dirty="0" err="1">
                    <a:latin typeface="Times New Roman" panose="02020603050405020304" pitchFamily="18" charset="0"/>
                    <a:ea typeface="Aptos" panose="020B0004020202020204" pitchFamily="34" charset="0"/>
                    <a:cs typeface="Times New Roman" panose="02020603050405020304" pitchFamily="18" charset="0"/>
                  </a:rPr>
                  <a:t>ù</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góc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thì</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a:t>
                </a:r>
                <a:r>
                  <a:rPr lang="en-US" sz="1800" kern="100" dirty="0" err="1">
                    <a:latin typeface="Times New Roman" panose="02020603050405020304" pitchFamily="18" charset="0"/>
                    <a:ea typeface="Aptos" panose="020B0004020202020204" pitchFamily="34" charset="0"/>
                    <a:cs typeface="Times New Roman" panose="02020603050405020304" pitchFamily="18" charset="0"/>
                  </a:rPr>
                  <a:t>ù</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nằm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góc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14:m>
                  <m:oMath xmlns:m="http://schemas.openxmlformats.org/officeDocument/2006/math">
                    <m:sSup>
                      <m:sSupPr>
                        <m:ctrlPr>
                          <a:rPr lang="en-US" sz="1800" i="1" kern="100">
                            <a:effectLst/>
                            <a:latin typeface="Cambria Math" panose="02040503050406030204" pitchFamily="18" charset="0"/>
                            <a:ea typeface="Aptos" panose="020B0004020202020204" pitchFamily="34" charset="0"/>
                            <a:cs typeface="Times New Roman" panose="02020603050405020304" pitchFamily="18" charset="0"/>
                          </a:rPr>
                        </m:ctrlPr>
                      </m:sSupPr>
                      <m:e>
                        <m:r>
                          <a:rPr lang="en-US" sz="1800" i="1" kern="100">
                            <a:effectLst/>
                            <a:latin typeface="Cambria Math" panose="02040503050406030204" pitchFamily="18" charset="0"/>
                            <a:ea typeface="Aptos" panose="020B0004020202020204" pitchFamily="34" charset="0"/>
                            <a:cs typeface="Times New Roman" panose="02020603050405020304" pitchFamily="18" charset="0"/>
                          </a:rPr>
                          <m:t>10</m:t>
                        </m:r>
                      </m:e>
                      <m:sup>
                        <m:r>
                          <a:rPr lang="en-US" sz="1800" i="1" kern="100">
                            <a:effectLst/>
                            <a:latin typeface="Cambria Math" panose="02040503050406030204" pitchFamily="18" charset="0"/>
                            <a:ea typeface="Aptos" panose="020B0004020202020204" pitchFamily="34" charset="0"/>
                            <a:cs typeface="Times New Roman" panose="02020603050405020304" pitchFamily="18" charset="0"/>
                          </a:rPr>
                          <m:t>−4</m:t>
                        </m:r>
                      </m:sup>
                    </m:sSup>
                  </m:oMath>
                </a14:m>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Radian. </a:t>
                </a:r>
              </a:p>
              <a:p>
                <a:pPr lvl="0" algn="l">
                  <a:lnSpc>
                    <a:spcPts val="1955"/>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phút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vì</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vậy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tĩnh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đặc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biệt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sọ</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não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lvl="0" algn="l">
                  <a:lnSpc>
                    <a:spcPts val="1955"/>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Tuy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nhờ</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kênh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hướng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1104171" y="1383043"/>
                <a:ext cx="5503106" cy="4875188"/>
              </a:xfrm>
              <a:blipFill>
                <a:blip r:embed="rId2"/>
                <a:stretch>
                  <a:fillRect l="-886" t="-1125" b="-625"/>
                </a:stretch>
              </a:blipFill>
            </p:spPr>
            <p:txBody>
              <a:bodyPr/>
              <a:lstStyle/>
              <a:p>
                <a:r>
                  <a:rPr lang="en-US">
                    <a:noFill/>
                  </a:rPr>
                  <a:t> </a:t>
                </a:r>
              </a:p>
            </p:txBody>
          </p:sp>
        </mc:Fallback>
      </mc:AlternateContent>
      <p:pic>
        <p:nvPicPr>
          <p:cNvPr id="6" name="Picture 5" descr="A diagram of a ct scanner&#10;&#10;Description automatically generated">
            <a:extLst>
              <a:ext uri="{FF2B5EF4-FFF2-40B4-BE49-F238E27FC236}">
                <a16:creationId xmlns:a16="http://schemas.microsoft.com/office/drawing/2014/main" id="{963D95AD-035C-7620-71EE-6B260DD001EB}"/>
              </a:ext>
            </a:extLst>
          </p:cNvPr>
          <p:cNvPicPr>
            <a:picLocks noChangeAspect="1"/>
          </p:cNvPicPr>
          <p:nvPr/>
        </p:nvPicPr>
        <p:blipFill>
          <a:blip r:embed="rId3"/>
          <a:stretch>
            <a:fillRect/>
          </a:stretch>
        </p:blipFill>
        <p:spPr>
          <a:xfrm>
            <a:off x="6686180" y="1726236"/>
            <a:ext cx="5087043" cy="4531995"/>
          </a:xfrm>
          <a:prstGeom prst="rect">
            <a:avLst/>
          </a:prstGeom>
        </p:spPr>
      </p:pic>
    </p:spTree>
    <p:extLst>
      <p:ext uri="{BB962C8B-B14F-4D97-AF65-F5344CB8AC3E}">
        <p14:creationId xmlns:p14="http://schemas.microsoft.com/office/powerpoint/2010/main" val="3784578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1" y="1383043"/>
            <a:ext cx="6063546" cy="4875188"/>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CT Scan</a:t>
            </a:r>
          </a:p>
          <a:p>
            <a:pPr lvl="0" algn="l">
              <a:lnSpc>
                <a:spcPts val="1955"/>
              </a:lnSpc>
              <a:spcAft>
                <a:spcPts val="825"/>
              </a:spcAft>
            </a:pP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hai</a:t>
            </a:r>
            <a:endPar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ts val="1955"/>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vì</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dùng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20-30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chiếc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hướng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lvl="0" algn="l">
              <a:lnSpc>
                <a:spcPts val="1955"/>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hai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loại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song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lvl="0" algn="l">
              <a:lnSpc>
                <a:spcPts val="1955"/>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nguồn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XQ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phép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chiếu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đồng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latin typeface="Times New Roman" panose="02020603050405020304" pitchFamily="18" charset="0"/>
                <a:ea typeface="Aptos" panose="020B0004020202020204" pitchFamily="34" charset="0"/>
                <a:cs typeface="Times New Roman" panose="02020603050405020304" pitchFamily="18" charset="0"/>
              </a:rPr>
              <a:t>.</a:t>
            </a:r>
          </a:p>
          <a:p>
            <a:pPr lvl="0" algn="l">
              <a:lnSpc>
                <a:spcPts val="1955"/>
              </a:lnSpc>
              <a:spcAft>
                <a:spcPts val="825"/>
              </a:spcAft>
            </a:pPr>
            <a:endPar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descr="A blue screen with white text&#10;&#10;Description automatically generated">
            <a:extLst>
              <a:ext uri="{FF2B5EF4-FFF2-40B4-BE49-F238E27FC236}">
                <a16:creationId xmlns:a16="http://schemas.microsoft.com/office/drawing/2014/main" id="{B4E4F3E6-53CB-B45B-070F-C8A1489F111D}"/>
              </a:ext>
            </a:extLst>
          </p:cNvPr>
          <p:cNvPicPr>
            <a:picLocks noChangeAspect="1"/>
          </p:cNvPicPr>
          <p:nvPr/>
        </p:nvPicPr>
        <p:blipFill>
          <a:blip r:embed="rId2"/>
          <a:stretch>
            <a:fillRect/>
          </a:stretch>
        </p:blipFill>
        <p:spPr>
          <a:xfrm>
            <a:off x="7521920" y="1937717"/>
            <a:ext cx="4210421" cy="3990975"/>
          </a:xfrm>
          <a:prstGeom prst="rect">
            <a:avLst/>
          </a:prstGeom>
        </p:spPr>
      </p:pic>
    </p:spTree>
    <p:extLst>
      <p:ext uri="{BB962C8B-B14F-4D97-AF65-F5344CB8AC3E}">
        <p14:creationId xmlns:p14="http://schemas.microsoft.com/office/powerpoint/2010/main" val="98714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1" y="1383043"/>
            <a:ext cx="5994720" cy="4875188"/>
          </a:xfrm>
        </p:spPr>
        <p:txBody>
          <a:bodyPr>
            <a:normAutofit lnSpcReduction="10000"/>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CT Scan</a:t>
            </a:r>
          </a:p>
          <a:p>
            <a:pPr lvl="0" algn="l">
              <a:lnSpc>
                <a:spcPts val="1955"/>
              </a:lnSpc>
              <a:spcAft>
                <a:spcPts val="825"/>
              </a:spcAft>
            </a:pP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hai</a:t>
            </a:r>
            <a:endPar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ct val="150000"/>
              </a:lnSpc>
              <a:spcAft>
                <a:spcPts val="825"/>
              </a:spcAft>
            </a:pPr>
            <a:r>
              <a:rPr lang="en-US" sz="1800" kern="100" dirty="0" err="1">
                <a:latin typeface="Times New Roman" panose="02020603050405020304" pitchFamily="18" charset="0"/>
                <a:ea typeface="Aptos" panose="020B0004020202020204" pitchFamily="34" charset="0"/>
                <a:cs typeface="Times New Roman" panose="02020603050405020304" pitchFamily="18" charset="0"/>
              </a:rPr>
              <a:t>V</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ì</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vậy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góc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giửa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hai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chiếu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mặt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lvl="0" algn="l">
              <a:lnSpc>
                <a:spcPct val="150000"/>
              </a:lnSpc>
              <a:spcAft>
                <a:spcPts val="825"/>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tuỳ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thuộc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10-60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giây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Tuy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hay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xuống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nữa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0" algn="l">
              <a:lnSpc>
                <a:spcPts val="1955"/>
              </a:lnSpc>
              <a:spcAft>
                <a:spcPts val="825"/>
              </a:spcAft>
            </a:pPr>
            <a:endPar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descr="A blue screen with white text&#10;&#10;Description automatically generated">
            <a:extLst>
              <a:ext uri="{FF2B5EF4-FFF2-40B4-BE49-F238E27FC236}">
                <a16:creationId xmlns:a16="http://schemas.microsoft.com/office/drawing/2014/main" id="{B4E4F3E6-53CB-B45B-070F-C8A1489F111D}"/>
              </a:ext>
            </a:extLst>
          </p:cNvPr>
          <p:cNvPicPr>
            <a:picLocks noChangeAspect="1"/>
          </p:cNvPicPr>
          <p:nvPr/>
        </p:nvPicPr>
        <p:blipFill>
          <a:blip r:embed="rId2"/>
          <a:stretch>
            <a:fillRect/>
          </a:stretch>
        </p:blipFill>
        <p:spPr>
          <a:xfrm>
            <a:off x="7098891" y="2144194"/>
            <a:ext cx="4810431" cy="3990975"/>
          </a:xfrm>
          <a:prstGeom prst="rect">
            <a:avLst/>
          </a:prstGeom>
        </p:spPr>
      </p:pic>
    </p:spTree>
    <p:extLst>
      <p:ext uri="{BB962C8B-B14F-4D97-AF65-F5344CB8AC3E}">
        <p14:creationId xmlns:p14="http://schemas.microsoft.com/office/powerpoint/2010/main" val="3952106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Rectangle 2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p:cNvSpPr>
            <a:spLocks noGrp="1" noRot="1" noChangeAspect="1" noMove="1" noResize="1" noEditPoints="1" noAdjustHandles="1" noChangeArrowheads="1" noChangeShapeType="1" noTextEdit="1"/>
          </p:cNvSpPr>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p:cNvSpPr>
            <a:spLocks noGrp="1" noRot="1" noChangeAspect="1" noMove="1" noResize="1" noEditPoints="1" noAdjustHandles="1" noChangeArrowheads="1" noChangeShapeType="1" noTextEdit="1"/>
          </p:cNvSpPr>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p:cNvSpPr>
            <a:spLocks noGrp="1"/>
          </p:cNvSpPr>
          <p:nvPr>
            <p:ph type="ctrTitle"/>
          </p:nvPr>
        </p:nvSpPr>
        <p:spPr>
          <a:xfrm>
            <a:off x="2482645" y="1915247"/>
            <a:ext cx="7226709" cy="3148878"/>
          </a:xfrm>
        </p:spPr>
        <p:txBody>
          <a:bodyPr anchor="ctr">
            <a:normAutofit/>
          </a:bodyPr>
          <a:lstStyle/>
          <a:p>
            <a:pPr marL="269875" lvl="1" algn="ctr">
              <a:lnSpc>
                <a:spcPct val="150000"/>
              </a:lnSpc>
            </a:pPr>
            <a:r>
              <a:rPr lang="en-US" sz="3000" dirty="0">
                <a:latin typeface="Times New Roman" panose="02020603050405020304" pitchFamily="18" charset="0"/>
                <a:cs typeface="Times New Roman" panose="02020603050405020304" pitchFamily="18" charset="0"/>
              </a:rPr>
              <a:t>Thông tin </a:t>
            </a:r>
            <a:r>
              <a:rPr lang="en-US" sz="3000" dirty="0" err="1">
                <a:latin typeface="Times New Roman" panose="02020603050405020304" pitchFamily="18" charset="0"/>
                <a:cs typeface="Times New Roman" panose="02020603050405020304" pitchFamily="18" charset="0"/>
              </a:rPr>
              <a:t>nhóm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hiện</a:t>
            </a:r>
            <a:r>
              <a:rPr lang="en-US" sz="3000" dirty="0">
                <a:latin typeface="Times New Roman" panose="02020603050405020304" pitchFamily="18" charset="0"/>
                <a:cs typeface="Times New Roman" panose="02020603050405020304" pitchFamily="18" charset="0"/>
              </a:rPr>
              <a:t>:</a:t>
            </a:r>
            <a:br>
              <a:rPr lang="en-US" sz="3000" dirty="0">
                <a:latin typeface="Times New Roman" panose="02020603050405020304" pitchFamily="18" charset="0"/>
                <a:cs typeface="Times New Roman" panose="02020603050405020304" pitchFamily="18" charset="0"/>
              </a:rPr>
            </a:br>
            <a:r>
              <a:rPr lang="en-US" sz="3200" dirty="0">
                <a:solidFill>
                  <a:srgbClr val="000000"/>
                </a:solidFill>
                <a:latin typeface="Times New Roman" panose="02020603050405020304" pitchFamily="18" charset="0"/>
                <a:cs typeface="Times New Roman" panose="02020603050405020304" pitchFamily="18" charset="0"/>
              </a:rPr>
              <a:t>21522274 – Lê </a:t>
            </a:r>
            <a:r>
              <a:rPr lang="en-US" sz="3200" dirty="0" err="1">
                <a:solidFill>
                  <a:srgbClr val="000000"/>
                </a:solidFill>
                <a:latin typeface="Times New Roman" panose="02020603050405020304" pitchFamily="18" charset="0"/>
                <a:cs typeface="Times New Roman" panose="02020603050405020304" pitchFamily="18" charset="0"/>
              </a:rPr>
              <a:t>Nguyễn</a:t>
            </a:r>
            <a:r>
              <a:rPr lang="en-US" sz="3200" dirty="0">
                <a:solidFill>
                  <a:srgbClr val="000000"/>
                </a:solidFill>
                <a:latin typeface="Times New Roman" panose="02020603050405020304" pitchFamily="18" charset="0"/>
                <a:cs typeface="Times New Roman" panose="02020603050405020304" pitchFamily="18" charset="0"/>
              </a:rPr>
              <a:t> Hoàng Lâm</a:t>
            </a:r>
            <a:br>
              <a:rPr lang="en-US" sz="3200" dirty="0">
                <a:solidFill>
                  <a:srgbClr val="000000"/>
                </a:solidFill>
                <a:latin typeface="Times New Roman" panose="02020603050405020304" pitchFamily="18" charset="0"/>
                <a:cs typeface="Times New Roman" panose="02020603050405020304" pitchFamily="18" charset="0"/>
              </a:rPr>
            </a:br>
            <a:r>
              <a:rPr lang="en-US" sz="3200" dirty="0">
                <a:solidFill>
                  <a:srgbClr val="000000"/>
                </a:solidFill>
                <a:latin typeface="Times New Roman" panose="02020603050405020304" pitchFamily="18" charset="0"/>
                <a:cs typeface="Times New Roman" panose="02020603050405020304" pitchFamily="18" charset="0"/>
              </a:rPr>
              <a:t>21520055 – Phạm Thanh Lâm</a:t>
            </a:r>
            <a:br>
              <a:rPr lang="en-US" sz="3200" b="1" dirty="0">
                <a:solidFill>
                  <a:srgbClr val="000000"/>
                </a:solidFill>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
        <p:nvSpPr>
          <p:cNvPr id="8" name="Subtitle 7"/>
          <p:cNvSpPr>
            <a:spLocks noGrp="1"/>
          </p:cNvSpPr>
          <p:nvPr>
            <p:ph type="subTitle" idx="1"/>
          </p:nvPr>
        </p:nvSpPr>
        <p:spPr>
          <a:xfrm>
            <a:off x="1966912" y="5645150"/>
            <a:ext cx="8258176" cy="631825"/>
          </a:xfrm>
        </p:spPr>
        <p:txBody>
          <a:bodyPr anchor="ctr">
            <a:normAutofit/>
          </a:bodyPr>
          <a:lstStyle/>
          <a:p>
            <a:r>
              <a:rPr lang="en-US" sz="2800">
                <a:latin typeface="Times New Roman" panose="02020603050405020304" pitchFamily="18" charset="0"/>
                <a:cs typeface="Times New Roman" panose="02020603050405020304" pitchFamily="18" charset="0"/>
              </a:rPr>
              <a:t>DS312-Xử lý ảnh y khoa</a:t>
            </a:r>
            <a:endParaRPr lang="en-US" sz="2800" dirty="0">
              <a:latin typeface="Times New Roman" panose="02020603050405020304" pitchFamily="18" charset="0"/>
              <a:cs typeface="Times New Roman" panose="02020603050405020304" pitchFamily="18" charset="0"/>
            </a:endParaRPr>
          </a:p>
        </p:txBody>
      </p:sp>
      <p:sp>
        <p:nvSpPr>
          <p:cNvPr id="30" name="Rectangle 29"/>
          <p:cNvSpPr>
            <a:spLocks noGrp="1" noRot="1" noChangeAspect="1" noMove="1" noResize="1" noEditPoints="1" noAdjustHandles="1" noChangeArrowheads="1" noChangeShapeType="1" noTextEdit="1"/>
          </p:cNvSpPr>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4618204" cy="4875188"/>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CT Scan</a:t>
            </a:r>
          </a:p>
          <a:p>
            <a:pPr lvl="0" algn="l">
              <a:lnSpc>
                <a:spcPts val="1955"/>
              </a:lnSpc>
              <a:spcAft>
                <a:spcPts val="825"/>
              </a:spcAft>
            </a:pP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ba</a:t>
            </a:r>
            <a:endPar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trăm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vòng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cung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gắn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XQ. </a:t>
            </a: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rẻ</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góc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30-60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tuỳ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bao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toàn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p:txBody>
      </p:sp>
      <p:pic>
        <p:nvPicPr>
          <p:cNvPr id="4" name="Picture 3">
            <a:extLst>
              <a:ext uri="{FF2B5EF4-FFF2-40B4-BE49-F238E27FC236}">
                <a16:creationId xmlns:a16="http://schemas.microsoft.com/office/drawing/2014/main" id="{29D347D2-F2B7-0227-B3E6-4B64A071AB67}"/>
              </a:ext>
            </a:extLst>
          </p:cNvPr>
          <p:cNvPicPr>
            <a:picLocks noChangeAspect="1"/>
          </p:cNvPicPr>
          <p:nvPr/>
        </p:nvPicPr>
        <p:blipFill>
          <a:blip r:embed="rId2"/>
          <a:stretch>
            <a:fillRect/>
          </a:stretch>
        </p:blipFill>
        <p:spPr>
          <a:xfrm>
            <a:off x="5850194" y="1964244"/>
            <a:ext cx="5944115" cy="3712786"/>
          </a:xfrm>
          <a:prstGeom prst="rect">
            <a:avLst/>
          </a:prstGeom>
        </p:spPr>
      </p:pic>
    </p:spTree>
    <p:extLst>
      <p:ext uri="{BB962C8B-B14F-4D97-AF65-F5344CB8AC3E}">
        <p14:creationId xmlns:p14="http://schemas.microsoft.com/office/powerpoint/2010/main" val="2115104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1" y="1383043"/>
            <a:ext cx="4839946" cy="5135744"/>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CT Scan</a:t>
            </a:r>
          </a:p>
          <a:p>
            <a:pPr lvl="0" algn="l">
              <a:lnSpc>
                <a:spcPts val="1955"/>
              </a:lnSpc>
              <a:spcAft>
                <a:spcPts val="825"/>
              </a:spcAft>
            </a:pP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ba</a:t>
            </a:r>
            <a:endPar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góc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3600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Khi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xung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góc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tục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nguồn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nữa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kiểu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tục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từng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ngắn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xuống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còn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giây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0" algn="l">
              <a:lnSpc>
                <a:spcPts val="1955"/>
              </a:lnSpc>
              <a:spcAft>
                <a:spcPts val="825"/>
              </a:spcAft>
            </a:pPr>
            <a:endPar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D347D2-F2B7-0227-B3E6-4B64A071AB67}"/>
              </a:ext>
            </a:extLst>
          </p:cNvPr>
          <p:cNvPicPr>
            <a:picLocks noChangeAspect="1"/>
          </p:cNvPicPr>
          <p:nvPr/>
        </p:nvPicPr>
        <p:blipFill>
          <a:blip r:embed="rId2"/>
          <a:stretch>
            <a:fillRect/>
          </a:stretch>
        </p:blipFill>
        <p:spPr>
          <a:xfrm>
            <a:off x="5944117" y="2545445"/>
            <a:ext cx="5944115" cy="3712786"/>
          </a:xfrm>
          <a:prstGeom prst="rect">
            <a:avLst/>
          </a:prstGeom>
        </p:spPr>
      </p:pic>
    </p:spTree>
    <p:extLst>
      <p:ext uri="{BB962C8B-B14F-4D97-AF65-F5344CB8AC3E}">
        <p14:creationId xmlns:p14="http://schemas.microsoft.com/office/powerpoint/2010/main" val="1446261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69" y="1383043"/>
            <a:ext cx="4871385" cy="5125912"/>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CT Scan</a:t>
            </a:r>
          </a:p>
          <a:p>
            <a:pPr lvl="0" algn="l">
              <a:lnSpc>
                <a:spcPts val="1955"/>
              </a:lnSpc>
              <a:spcAft>
                <a:spcPts val="825"/>
              </a:spcAft>
            </a:pP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tư</a:t>
            </a:r>
            <a:endPar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thuộc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XQ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gắn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chặt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cùng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dịch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4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thống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biệt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XQ,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tập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vòng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tròn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bao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lvl="0" algn="l">
              <a:lnSpc>
                <a:spcPts val="1955"/>
              </a:lnSpc>
              <a:spcAft>
                <a:spcPts val="825"/>
              </a:spcAft>
            </a:pPr>
            <a:endPar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descr="A blue background with white text&#10;&#10;Description automatically generated">
            <a:extLst>
              <a:ext uri="{FF2B5EF4-FFF2-40B4-BE49-F238E27FC236}">
                <a16:creationId xmlns:a16="http://schemas.microsoft.com/office/drawing/2014/main" id="{4154E543-533A-F445-41C5-5DAD8300EA3D}"/>
              </a:ext>
            </a:extLst>
          </p:cNvPr>
          <p:cNvPicPr>
            <a:picLocks noChangeAspect="1"/>
          </p:cNvPicPr>
          <p:nvPr/>
        </p:nvPicPr>
        <p:blipFill>
          <a:blip r:embed="rId2"/>
          <a:stretch>
            <a:fillRect/>
          </a:stretch>
        </p:blipFill>
        <p:spPr>
          <a:xfrm>
            <a:off x="6172441" y="2072035"/>
            <a:ext cx="5746713" cy="4186196"/>
          </a:xfrm>
          <a:prstGeom prst="rect">
            <a:avLst/>
          </a:prstGeom>
        </p:spPr>
      </p:pic>
    </p:spTree>
    <p:extLst>
      <p:ext uri="{BB962C8B-B14F-4D97-AF65-F5344CB8AC3E}">
        <p14:creationId xmlns:p14="http://schemas.microsoft.com/office/powerpoint/2010/main" val="310746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69" y="1383043"/>
            <a:ext cx="4871385" cy="5125912"/>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CT Scan</a:t>
            </a:r>
          </a:p>
          <a:p>
            <a:pPr lvl="0" algn="l">
              <a:lnSpc>
                <a:spcPts val="1955"/>
              </a:lnSpc>
              <a:spcAft>
                <a:spcPts val="825"/>
              </a:spcAft>
            </a:pP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tư</a:t>
            </a:r>
            <a:endPar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ts val="1955"/>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XQ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tròn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rẻ</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bao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phủ</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nghiệm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theo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luật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phù</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chuyển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tròn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thành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vòng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tròn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yên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0" algn="l">
              <a:lnSpc>
                <a:spcPts val="1955"/>
              </a:lnSpc>
              <a:spcAft>
                <a:spcPts val="825"/>
              </a:spcAft>
            </a:pPr>
            <a:endPar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descr="A blue background with white text&#10;&#10;Description automatically generated">
            <a:extLst>
              <a:ext uri="{FF2B5EF4-FFF2-40B4-BE49-F238E27FC236}">
                <a16:creationId xmlns:a16="http://schemas.microsoft.com/office/drawing/2014/main" id="{4154E543-533A-F445-41C5-5DAD8300EA3D}"/>
              </a:ext>
            </a:extLst>
          </p:cNvPr>
          <p:cNvPicPr>
            <a:picLocks noChangeAspect="1"/>
          </p:cNvPicPr>
          <p:nvPr/>
        </p:nvPicPr>
        <p:blipFill>
          <a:blip r:embed="rId2"/>
          <a:stretch>
            <a:fillRect/>
          </a:stretch>
        </p:blipFill>
        <p:spPr>
          <a:xfrm>
            <a:off x="6172441" y="2072035"/>
            <a:ext cx="5746713" cy="4186196"/>
          </a:xfrm>
          <a:prstGeom prst="rect">
            <a:avLst/>
          </a:prstGeom>
        </p:spPr>
      </p:pic>
    </p:spTree>
    <p:extLst>
      <p:ext uri="{BB962C8B-B14F-4D97-AF65-F5344CB8AC3E}">
        <p14:creationId xmlns:p14="http://schemas.microsoft.com/office/powerpoint/2010/main" val="3699056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144000" cy="783274"/>
          </a:xfrm>
        </p:spPr>
        <p:txBody>
          <a:bodyPr>
            <a:noAutofit/>
          </a:bodyPr>
          <a:lstStyle/>
          <a:p>
            <a:pPr algn="l"/>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2</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Các</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thiết</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bị</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công</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nghệ</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phổ</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latin typeface="Times New Roman" panose="02020603050405020304" pitchFamily="18" charset="0"/>
                <a:ea typeface="Aptos" panose="020B0004020202020204" pitchFamily="34" charset="0"/>
                <a:cs typeface="Times New Roman" panose="02020603050405020304" pitchFamily="18" charset="0"/>
              </a:rPr>
              <a:t>biến</a:t>
            </a:r>
            <a:r>
              <a:rPr lang="en-US" sz="2400" b="1" kern="100" dirty="0">
                <a:latin typeface="Times New Roman" panose="02020603050405020304" pitchFamily="18" charset="0"/>
                <a:ea typeface="Aptos" panose="020B0004020202020204" pitchFamily="34" charset="0"/>
                <a:cs typeface="Times New Roman" panose="02020603050405020304" pitchFamily="18" charset="0"/>
              </a:rPr>
              <a:t> </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4814849" cy="4875188"/>
          </a:xfrm>
        </p:spPr>
        <p:txBody>
          <a:bodyPr>
            <a:normAutofit lnSpcReduction="10000"/>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máy</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CT Scan</a:t>
            </a:r>
          </a:p>
          <a:p>
            <a:pPr lvl="0" algn="l">
              <a:lnSpc>
                <a:spcPts val="1955"/>
              </a:lnSpc>
              <a:spcAft>
                <a:spcPts val="825"/>
              </a:spcAft>
            </a:pP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tư</a:t>
            </a:r>
            <a:endParaRPr lang="en-US" sz="1800" dirty="0">
              <a:solidFill>
                <a:srgbClr val="000000"/>
              </a:solidFill>
              <a:latin typeface="Times New Roman" panose="02020603050405020304" pitchFamily="18" charset="0"/>
            </a:endParaRP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điểm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loại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thuộc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4: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ngắn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3,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giây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bị</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nhiễu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tròn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(ring artifact)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xảy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thuộc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3.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Tuy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cấu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trúc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phức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vì</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latin typeface="Aptos" panose="020B0004020202020204" pitchFamily="34" charset="0"/>
              <a:ea typeface="Aptos" panose="020B0004020202020204" pitchFamily="34" charset="0"/>
              <a:cs typeface="Times New Roman" panose="02020603050405020304" pitchFamily="18" charset="0"/>
            </a:endParaRPr>
          </a:p>
          <a:p>
            <a:pPr lvl="0" algn="l">
              <a:lnSpc>
                <a:spcPct val="150000"/>
              </a:lnSpc>
              <a:spcAft>
                <a:spcPts val="825"/>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nay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xuất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hệ</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4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Picker,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Tosiba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phẩm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chiếm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6%.</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0" algn="l">
              <a:lnSpc>
                <a:spcPts val="1955"/>
              </a:lnSpc>
              <a:spcAft>
                <a:spcPts val="825"/>
              </a:spcAft>
            </a:pPr>
            <a:endPar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descr="A blue background with white text&#10;&#10;Description automatically generated">
            <a:extLst>
              <a:ext uri="{FF2B5EF4-FFF2-40B4-BE49-F238E27FC236}">
                <a16:creationId xmlns:a16="http://schemas.microsoft.com/office/drawing/2014/main" id="{4154E543-533A-F445-41C5-5DAD8300EA3D}"/>
              </a:ext>
            </a:extLst>
          </p:cNvPr>
          <p:cNvPicPr>
            <a:picLocks noChangeAspect="1"/>
          </p:cNvPicPr>
          <p:nvPr/>
        </p:nvPicPr>
        <p:blipFill>
          <a:blip r:embed="rId2"/>
          <a:stretch>
            <a:fillRect/>
          </a:stretch>
        </p:blipFill>
        <p:spPr>
          <a:xfrm>
            <a:off x="6014884" y="2227698"/>
            <a:ext cx="5943600" cy="3874135"/>
          </a:xfrm>
          <a:prstGeom prst="rect">
            <a:avLst/>
          </a:prstGeom>
        </p:spPr>
      </p:pic>
    </p:spTree>
    <p:extLst>
      <p:ext uri="{BB962C8B-B14F-4D97-AF65-F5344CB8AC3E}">
        <p14:creationId xmlns:p14="http://schemas.microsoft.com/office/powerpoint/2010/main" val="718392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846082" y="1783749"/>
            <a:ext cx="10499835" cy="2378348"/>
          </a:xfrm>
        </p:spPr>
        <p:txBody>
          <a:bodyPr>
            <a:normAutofit/>
          </a:bodyPr>
          <a:lstStyle/>
          <a:p>
            <a:pPr algn="l">
              <a:lnSpc>
                <a:spcPct val="100000"/>
              </a:lnSpc>
            </a:pPr>
            <a:r>
              <a:rPr lang="en-US" sz="1800" dirty="0">
                <a:latin typeface="Times New Roman" panose="02020603050405020304" pitchFamily="18" charset="0"/>
                <a:cs typeface="Times New Roman" panose="02020603050405020304" pitchFamily="18" charset="0"/>
              </a:rPr>
              <a:t>C</a:t>
            </a:r>
            <a:r>
              <a:rPr lang="vi-VN" sz="1800" dirty="0">
                <a:latin typeface="Times New Roman" panose="02020603050405020304" pitchFamily="18" charset="0"/>
                <a:cs typeface="Times New Roman" panose="02020603050405020304" pitchFamily="18" charset="0"/>
              </a:rPr>
              <a:t>hiếu </a:t>
            </a:r>
            <a:r>
              <a:rPr lang="en-US" sz="1800" dirty="0">
                <a:latin typeface="Times New Roman" panose="02020603050405020304" pitchFamily="18" charset="0"/>
                <a:cs typeface="Times New Roman" panose="02020603050405020304" pitchFamily="18" charset="0"/>
              </a:rPr>
              <a:t>t</a:t>
            </a:r>
            <a:r>
              <a:rPr lang="vi-VN" sz="1800" dirty="0">
                <a:latin typeface="Times New Roman" panose="02020603050405020304" pitchFamily="18" charset="0"/>
                <a:cs typeface="Times New Roman" panose="02020603050405020304" pitchFamily="18" charset="0"/>
              </a:rPr>
              <a:t>ia X</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qua cơ thể </a:t>
            </a:r>
            <a:r>
              <a:rPr lang="en-US" sz="1800" dirty="0" err="1">
                <a:latin typeface="Times New Roman" panose="02020603050405020304" pitchFamily="18" charset="0"/>
                <a:cs typeface="Times New Roman" panose="02020603050405020304" pitchFamily="18" charset="0"/>
              </a:rPr>
              <a:t>sẽ</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tạo hình ảnh các cấu trúc có vị trí, độ dày và tỷ trọng khác nhau bên trong cơ thể.</a:t>
            </a:r>
            <a:endParaRPr lang="en-US" sz="1800" dirty="0">
              <a:latin typeface="Times New Roman" panose="02020603050405020304" pitchFamily="18" charset="0"/>
              <a:cs typeface="Times New Roman" panose="02020603050405020304" pitchFamily="18" charset="0"/>
            </a:endParaRPr>
          </a:p>
          <a:p>
            <a:pPr algn="l">
              <a:lnSpc>
                <a:spcPct val="100000"/>
              </a:lnSpc>
            </a:pPr>
            <a:r>
              <a:rPr lang="vi-VN" sz="1800" b="1" dirty="0">
                <a:latin typeface="Times New Roman" panose="02020603050405020304" pitchFamily="18" charset="0"/>
                <a:cs typeface="Times New Roman" panose="02020603050405020304" pitchFamily="18" charset="0"/>
              </a:rPr>
              <a:t>Đơn vị HU (Hounsfield unit)</a:t>
            </a:r>
            <a:r>
              <a:rPr lang="vi-VN" sz="1800" dirty="0">
                <a:latin typeface="Times New Roman" panose="02020603050405020304" pitchFamily="18" charset="0"/>
                <a:cs typeface="Times New Roman" panose="02020603050405020304" pitchFamily="18" charset="0"/>
              </a:rPr>
              <a:t> là đơn vị được đặt ra để đặc trưng cho mức độ suy giảm của tia X được sử dụng trong các lát cắt CT. Mỗi phần tử diện tích ảnh được gán một giá trị trong thang tương phản, trong đó không khí có giá trị -1000 HU, nước có giá trị 0 HU.</a:t>
            </a:r>
          </a:p>
        </p:txBody>
      </p:sp>
      <p:pic>
        <p:nvPicPr>
          <p:cNvPr id="4" name="Picture 3"/>
          <p:cNvPicPr>
            <a:picLocks noChangeAspect="1"/>
          </p:cNvPicPr>
          <p:nvPr/>
        </p:nvPicPr>
        <p:blipFill>
          <a:blip r:embed="rId2"/>
          <a:stretch>
            <a:fillRect/>
          </a:stretch>
        </p:blipFill>
        <p:spPr>
          <a:xfrm>
            <a:off x="3585906" y="3838846"/>
            <a:ext cx="5282946" cy="2425319"/>
          </a:xfrm>
          <a:prstGeom prst="rect">
            <a:avLst/>
          </a:prstGeom>
        </p:spPr>
      </p:pic>
    </p:spTree>
    <p:extLst>
      <p:ext uri="{BB962C8B-B14F-4D97-AF65-F5344CB8AC3E}">
        <p14:creationId xmlns:p14="http://schemas.microsoft.com/office/powerpoint/2010/main" val="4051491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35723" y="1752216"/>
            <a:ext cx="5843752" cy="4669603"/>
          </a:xfrm>
        </p:spPr>
        <p:txBody>
          <a:bodyPr>
            <a:normAutofit/>
          </a:bodyPr>
          <a:lstStyle/>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mềm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dịch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sắc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đen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 so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cứng</a:t>
            </a:r>
            <a:endParaRPr lang="en-US" sz="1800" dirty="0">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t>
            </a:r>
            <a:r>
              <a:rPr lang="vi-VN" sz="1800" dirty="0">
                <a:latin typeface="Times New Roman" panose="02020603050405020304" pitchFamily="18" charset="0"/>
                <a:cs typeface="Times New Roman" panose="02020603050405020304" pitchFamily="18" charset="0"/>
              </a:rPr>
              <a:t>hụp CT scan có thuốc cản quang sẽ giúp làm rõ hơn một mô hoặc tổn thương. </a:t>
            </a:r>
            <a:endParaRPr lang="en-US" sz="1800" dirty="0">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vi-VN" sz="1800" dirty="0">
                <a:latin typeface="Times New Roman" panose="02020603050405020304" pitchFamily="18" charset="0"/>
                <a:cs typeface="Times New Roman" panose="02020603050405020304" pitchFamily="18" charset="0"/>
              </a:rPr>
              <a:t>Thuốc cản quang là những dung dịch có chứa Iod, được tiêm vào cơ thể khi chụp CT scan, làm cho cấu trúc hoặc tổn thương bắt thuốc sẽ có màu trắng sáng trên hình chụp CT scan, giúp phân biệt nó với các cấu trúc khác xung quanh.</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630" y="2091559"/>
            <a:ext cx="4174697" cy="2738601"/>
          </a:xfrm>
          <a:prstGeom prst="rect">
            <a:avLst/>
          </a:prstGeom>
        </p:spPr>
      </p:pic>
    </p:spTree>
    <p:extLst>
      <p:ext uri="{BB962C8B-B14F-4D97-AF65-F5344CB8AC3E}">
        <p14:creationId xmlns:p14="http://schemas.microsoft.com/office/powerpoint/2010/main" val="3323278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72055" y="1699665"/>
            <a:ext cx="5864773" cy="4911341"/>
          </a:xfrm>
        </p:spPr>
        <p:txBody>
          <a:bodyPr>
            <a:normAutofit/>
          </a:bodyPr>
          <a:lstStyle/>
          <a:p>
            <a:pPr algn="l">
              <a:lnSpc>
                <a:spcPct val="150000"/>
              </a:lnSpc>
            </a:pP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chuẩn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CT:</a:t>
            </a:r>
          </a:p>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Gan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nhiễm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mỡ</a:t>
            </a:r>
            <a:r>
              <a:rPr lang="en-US" sz="1800" dirty="0">
                <a:latin typeface="Times New Roman" panose="02020603050405020304" pitchFamily="18" charset="0"/>
                <a:cs typeface="Times New Roman" panose="02020603050405020304" pitchFamily="18" charset="0"/>
              </a:rPr>
              <a:t> (fatty liver):</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a:t>
            </a:r>
            <a:r>
              <a:rPr lang="vi-VN" sz="1800" dirty="0">
                <a:latin typeface="Times New Roman" panose="02020603050405020304" pitchFamily="18" charset="0"/>
                <a:cs typeface="Times New Roman" panose="02020603050405020304" pitchFamily="18" charset="0"/>
              </a:rPr>
              <a:t>à tình trạng chất béo bị tích tụ trong gan. Bệnh thường gặp ở những người bị béo phì, uống rượu hoặc mắc tiểu đường, rối loạn chuyển hóa lipid</a:t>
            </a:r>
            <a:r>
              <a:rPr lang="en-US" sz="1800" dirty="0">
                <a:latin typeface="Times New Roman" panose="02020603050405020304" pitchFamily="18" charset="0"/>
                <a:cs typeface="Times New Roman" panose="02020603050405020304" pitchFamily="18" charset="0"/>
              </a:rPr>
              <a:t>.</a:t>
            </a:r>
          </a:p>
          <a:p>
            <a:pPr marL="342900" indent="-342900" algn="l">
              <a:lnSpc>
                <a:spcPct val="150000"/>
              </a:lnSpc>
              <a:buFont typeface="Arial" panose="020B0604020202020204" pitchFamily="34" charset="0"/>
              <a:buChar char="•"/>
            </a:pPr>
            <a:r>
              <a:rPr lang="vi-VN" sz="1800" dirty="0">
                <a:latin typeface="Times New Roman" panose="02020603050405020304" pitchFamily="18" charset="0"/>
                <a:cs typeface="Times New Roman" panose="02020603050405020304" pitchFamily="18" charset="0"/>
              </a:rPr>
              <a:t>Nếu không được chẩn đoán và điều trị kịp thời sẽ dẫn đến viêm gan, xơ gan, thậm chí là suy gan.</a:t>
            </a:r>
            <a:endParaRPr lang="en-US" sz="1800" dirty="0">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Màu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đen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lách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Thông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lách</a:t>
            </a:r>
            <a:r>
              <a:rPr lang="en-US" sz="1800" dirty="0">
                <a:latin typeface="Times New Roman" panose="02020603050405020304" pitchFamily="18" charset="0"/>
                <a:cs typeface="Times New Roman" panose="02020603050405020304" pitchFamily="18" charset="0"/>
              </a:rPr>
              <a:t>. Do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thấp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gan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đen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thường</a:t>
            </a:r>
            <a:r>
              <a:rPr lang="en-US" sz="1800" dirty="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a:stretch>
            <a:fillRect/>
          </a:stretch>
        </p:blipFill>
        <p:spPr>
          <a:xfrm>
            <a:off x="7216173" y="1502870"/>
            <a:ext cx="4696480" cy="3915321"/>
          </a:xfrm>
          <a:prstGeom prst="rect">
            <a:avLst/>
          </a:prstGeom>
        </p:spPr>
      </p:pic>
    </p:spTree>
    <p:extLst>
      <p:ext uri="{BB962C8B-B14F-4D97-AF65-F5344CB8AC3E}">
        <p14:creationId xmlns:p14="http://schemas.microsoft.com/office/powerpoint/2010/main" val="36036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72055" y="1699666"/>
            <a:ext cx="6190593" cy="4974403"/>
          </a:xfrm>
        </p:spPr>
        <p:txBody>
          <a:bodyPr>
            <a:normAutofit/>
          </a:bodyPr>
          <a:lstStyle/>
          <a:p>
            <a:pPr algn="l"/>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chuẩn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CT:</a:t>
            </a:r>
          </a:p>
          <a:p>
            <a:pPr marL="342900" indent="-342900" algn="l">
              <a:buFont typeface="Arial" panose="020B0604020202020204" pitchFamily="34" charset="0"/>
              <a:buChar char="•"/>
            </a:pPr>
            <a:r>
              <a:rPr lang="vi-VN" sz="1800" dirty="0">
                <a:latin typeface="Times New Roman" panose="02020603050405020304" pitchFamily="18" charset="0"/>
                <a:cs typeface="Times New Roman" panose="02020603050405020304" pitchFamily="18" charset="0"/>
              </a:rPr>
              <a:t>Thận ứ nước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hydronephrosis</a:t>
            </a:r>
            <a:r>
              <a:rPr lang="en-US" sz="18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a:t>
            </a:r>
            <a:r>
              <a:rPr lang="vi-VN" sz="1800" dirty="0">
                <a:latin typeface="Times New Roman" panose="02020603050405020304" pitchFamily="18" charset="0"/>
                <a:cs typeface="Times New Roman" panose="02020603050405020304" pitchFamily="18" charset="0"/>
              </a:rPr>
              <a:t>à 1 dạng tổn thương của thận biểu hiện ở việc thận bị giãn nở hoặc sưng to lên do nước tiểu bị ứ đọng, tắc nghẽn lại bên trong</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có thể xảy ra chỉ ở một bên thận hoặc ở cả hai bên</a:t>
            </a:r>
            <a:r>
              <a:rPr lang="en-US" sz="18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vi-VN" sz="1800" dirty="0">
                <a:latin typeface="Times New Roman" panose="02020603050405020304" pitchFamily="18" charset="0"/>
                <a:cs typeface="Times New Roman" panose="02020603050405020304" pitchFamily="18" charset="0"/>
              </a:rPr>
              <a:t>Nguyên nhân là do tắc nghẽn ở bất cứ phần nào của đường tiết niệu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a:t>
            </a:r>
            <a:r>
              <a:rPr lang="en-US" sz="1800" dirty="0">
                <a:latin typeface="Times New Roman" panose="02020603050405020304" pitchFamily="18" charset="0"/>
                <a:cs typeface="Times New Roman" panose="02020603050405020304" pitchFamily="18" charset="0"/>
              </a:rPr>
              <a:t> do </a:t>
            </a:r>
            <a:r>
              <a:rPr lang="en-US" sz="1800" dirty="0" err="1">
                <a:latin typeface="Times New Roman" panose="02020603050405020304" pitchFamily="18" charset="0"/>
                <a:cs typeface="Times New Roman" panose="02020603050405020304" pitchFamily="18" charset="0"/>
              </a:rPr>
              <a:t>sỏi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thận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ra.</a:t>
            </a:r>
            <a:endParaRPr lang="en-US" sz="18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Trên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ảnh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chụp</a:t>
            </a:r>
            <a:r>
              <a:rPr lang="en-US" sz="1800" dirty="0">
                <a:latin typeface="Times New Roman" panose="02020603050405020304" pitchFamily="18" charset="0"/>
                <a:cs typeface="Times New Roman" panose="02020603050405020304" pitchFamily="18" charset="0"/>
              </a:rPr>
              <a:t> CT </a:t>
            </a:r>
            <a:r>
              <a:rPr lang="vi-VN" sz="1800" dirty="0">
                <a:latin typeface="Times New Roman" panose="02020603050405020304" pitchFamily="18" charset="0"/>
                <a:cs typeface="Times New Roman" panose="02020603050405020304" pitchFamily="18" charset="0"/>
              </a:rPr>
              <a:t>cầu thận sưng giãn lên</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khó để phân biệt được bể thận với đài thận</a:t>
            </a:r>
            <a:r>
              <a:rPr lang="en-US" sz="18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Gây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tiểu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tục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nặng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gây</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những triệu chứng như tay chân, mặt mũi sưng phù, tiểu tiện ra máu, đây là dấu hiệu cần phải phẫu thuật gấp.</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656278" y="1866043"/>
            <a:ext cx="3778975" cy="2642440"/>
          </a:xfrm>
          <a:prstGeom prst="rect">
            <a:avLst/>
          </a:prstGeom>
        </p:spPr>
      </p:pic>
    </p:spTree>
    <p:extLst>
      <p:ext uri="{BB962C8B-B14F-4D97-AF65-F5344CB8AC3E}">
        <p14:creationId xmlns:p14="http://schemas.microsoft.com/office/powerpoint/2010/main" val="1614512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endParaRPr lang="en-US"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72055" y="1699665"/>
            <a:ext cx="6516414" cy="4133575"/>
          </a:xfrm>
        </p:spPr>
        <p:txBody>
          <a:bodyPr>
            <a:normAutofit/>
          </a:bodyPr>
          <a:lstStyle/>
          <a:p>
            <a:pPr algn="l">
              <a:lnSpc>
                <a:spcPct val="150000"/>
              </a:lnSpc>
            </a:pP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chuẩn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CT:</a:t>
            </a:r>
          </a:p>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Sỏi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thận</a:t>
            </a:r>
            <a:r>
              <a:rPr lang="en-US" sz="1800" dirty="0">
                <a:latin typeface="Times New Roman" panose="02020603050405020304" pitchFamily="18" charset="0"/>
                <a:cs typeface="Times New Roman" panose="02020603050405020304" pitchFamily="18" charset="0"/>
              </a:rPr>
              <a:t> (kidney stone)</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a:t>
            </a:r>
            <a:r>
              <a:rPr lang="vi-VN" sz="1800" dirty="0">
                <a:latin typeface="Times New Roman" panose="02020603050405020304" pitchFamily="18" charset="0"/>
                <a:cs typeface="Times New Roman" panose="02020603050405020304" pitchFamily="18" charset="0"/>
              </a:rPr>
              <a:t>à bệnh lý thường gặp nhất của đường tiết niệu. </a:t>
            </a:r>
            <a:r>
              <a:rPr lang="en-US" sz="1800" dirty="0" err="1">
                <a:latin typeface="Times New Roman" panose="02020603050405020304" pitchFamily="18" charset="0"/>
                <a:cs typeface="Times New Roman" panose="02020603050405020304" pitchFamily="18" charset="0"/>
              </a:rPr>
              <a:t>Sỏi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phân tử rắn được hình thành do sự kết tinh tự nhiên của các tinh thể vô cơ trong nước tiểu.</a:t>
            </a:r>
            <a:endParaRPr lang="en-US" sz="1800" dirty="0">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a:t>
            </a:r>
            <a:r>
              <a:rPr lang="vi-VN" sz="1800" dirty="0">
                <a:latin typeface="Times New Roman" panose="02020603050405020304" pitchFamily="18" charset="0"/>
                <a:cs typeface="Times New Roman" panose="02020603050405020304" pitchFamily="18" charset="0"/>
              </a:rPr>
              <a:t>hường </a:t>
            </a:r>
            <a:r>
              <a:rPr lang="en-US" sz="1800" dirty="0" err="1">
                <a:latin typeface="Times New Roman" panose="02020603050405020304" pitchFamily="18" charset="0"/>
                <a:cs typeface="Times New Roman" panose="02020603050405020304" pitchFamily="18" charset="0"/>
              </a:rPr>
              <a:t>gây</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các biểu hiện </a:t>
            </a:r>
            <a:r>
              <a:rPr lang="en-US" sz="1800" dirty="0" err="1">
                <a:latin typeface="Times New Roman" panose="02020603050405020304" pitchFamily="18" charset="0"/>
                <a:cs typeface="Times New Roman" panose="02020603050405020304" pitchFamily="18" charset="0"/>
              </a:rPr>
              <a:t>như</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đau vùng mạn sườn dưới, đau khi đi tiểu, bị tiểu dắt, tiểu són thậm chí tiểu ra máu,...</a:t>
            </a:r>
            <a:endParaRPr lang="en-US" sz="1800" dirty="0">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Sỏi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cứng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quang</a:t>
            </a:r>
            <a:r>
              <a:rPr lang="en-US" sz="1800" dirty="0">
                <a:latin typeface="Times New Roman" panose="02020603050405020304" pitchFamily="18" charset="0"/>
                <a:cs typeface="Times New Roman" panose="02020603050405020304" pitchFamily="18" charset="0"/>
              </a:rPr>
              <a:t>.</a:t>
            </a:r>
          </a:p>
        </p:txBody>
      </p:sp>
      <p:pic>
        <p:nvPicPr>
          <p:cNvPr id="1026" name="Picture 2" descr="CT scan for Kidney Stones - Fairbanks Ur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7654" y="1889289"/>
            <a:ext cx="3682781" cy="2924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97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0" y="599769"/>
            <a:ext cx="9672229"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63163" y="1383042"/>
            <a:ext cx="10035777" cy="5106248"/>
          </a:xfrm>
        </p:spPr>
        <p:txBody>
          <a:bodyPr>
            <a:normAutofit/>
          </a:bodyPr>
          <a:lstStyle/>
          <a:p>
            <a:pPr marL="342900" lvl="0" indent="-342900" algn="l">
              <a:lnSpc>
                <a:spcPts val="1955"/>
              </a:lnSpc>
              <a:spcAft>
                <a:spcPts val="825"/>
              </a:spcAft>
              <a:buAutoNum type="alphaLcPeriod"/>
            </a:pP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thiệu</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a:t>
            </a:r>
            <a:endParaRPr lang="en-US" sz="1800" kern="1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marL="742950" indent="-285750" algn="l">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tuyến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đặc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biệt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đâm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xuyên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742950" indent="-285750" algn="l">
              <a:lnSpc>
                <a:spcPct val="150000"/>
              </a:lnSpc>
              <a:spcAft>
                <a:spcPts val="800"/>
              </a:spcAft>
              <a:buFont typeface="Arial" panose="020B0604020202020204" pitchFamily="34" charset="0"/>
              <a:buChar char="•"/>
            </a:pPr>
            <a:r>
              <a:rPr lang="en-US" sz="1800" kern="100" dirty="0" err="1">
                <a:latin typeface="Times New Roman" panose="02020603050405020304" pitchFamily="18" charset="0"/>
                <a:ea typeface="Aptos" panose="020B0004020202020204" pitchFamily="34" charset="0"/>
                <a:cs typeface="Times New Roman" panose="02020603050405020304" pitchFamily="18" charset="0"/>
              </a:rPr>
              <a:t>C</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ùng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ưu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tránh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xếp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chồng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vì</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tin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tâm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742950" indent="-285750" algn="l">
              <a:lnSpc>
                <a:spcPct val="150000"/>
              </a:lnSpc>
              <a:spcAft>
                <a:spcPts val="800"/>
              </a:spcAft>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Trong CT chi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liên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cận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chiếu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p>
          <a:p>
            <a:pPr marL="742950" indent="-285750" algn="l">
              <a:lnSpc>
                <a:spcPct val="150000"/>
              </a:lnSpc>
              <a:spcAft>
                <a:spcPts val="800"/>
              </a:spcAft>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gọi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59512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72055" y="1699665"/>
            <a:ext cx="5885793" cy="4133575"/>
          </a:xfrm>
        </p:spPr>
        <p:txBody>
          <a:bodyPr>
            <a:normAutofit/>
          </a:bodyPr>
          <a:lstStyle/>
          <a:p>
            <a:pPr algn="l"/>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chuẩn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CT:</a:t>
            </a: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Xuất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huyết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não</a:t>
            </a:r>
            <a:r>
              <a:rPr lang="en-US" sz="1800" dirty="0">
                <a:latin typeface="Times New Roman" panose="02020603050405020304" pitchFamily="18" charset="0"/>
                <a:cs typeface="Times New Roman" panose="02020603050405020304" pitchFamily="18" charset="0"/>
              </a:rPr>
              <a:t>(Intracerebral hemorrhage, ICH)</a:t>
            </a:r>
          </a:p>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L</a:t>
            </a:r>
            <a:r>
              <a:rPr lang="vi-VN" sz="1800" dirty="0">
                <a:latin typeface="Times New Roman" panose="02020603050405020304" pitchFamily="18" charset="0"/>
                <a:cs typeface="Times New Roman" panose="02020603050405020304" pitchFamily="18" charset="0"/>
              </a:rPr>
              <a:t>à một loại chảy máu nội sọ xảy ra trong mô não hoặc não thất. Các triệu chứng có thể bao gồm đau đầu, yếu một bên người, nôn mửa, co giật, giảm mức độ ý thức và cứng cổ.</a:t>
            </a:r>
            <a:endParaRPr lang="en-US" sz="18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chảy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dưới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màng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cứng</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chảy máu khoang dưới nhện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chảy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não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chảy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não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thất</a:t>
            </a:r>
            <a:r>
              <a:rPr lang="en-US" sz="18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Khối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tích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tụ</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hyperdense</a:t>
            </a:r>
            <a:r>
              <a:rPr lang="en-US" sz="1800" dirty="0">
                <a:latin typeface="Times New Roman" panose="02020603050405020304" pitchFamily="18" charset="0"/>
                <a:cs typeface="Times New Roman" panose="02020603050405020304" pitchFamily="18" charset="0"/>
              </a:rPr>
              <a:t> collection of blood) to </a:t>
            </a:r>
            <a:r>
              <a:rPr lang="en-US" sz="1800" dirty="0" err="1">
                <a:latin typeface="Times New Roman" panose="02020603050405020304" pitchFamily="18" charset="0"/>
                <a:cs typeface="Times New Roman" panose="02020603050405020304" pitchFamily="18" charset="0"/>
              </a:rPr>
              <a:t>ra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gây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chèn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ép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thoát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vị</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não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tăng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nội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sọ</a:t>
            </a:r>
            <a:r>
              <a:rPr lang="en-US" sz="18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3074" name="Picture 2" descr="Intracerebral hemorrhage - Mayo Clin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073" y="1564728"/>
            <a:ext cx="4464396" cy="406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221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72055" y="1699665"/>
            <a:ext cx="6516414" cy="4827259"/>
          </a:xfrm>
        </p:spPr>
        <p:txBody>
          <a:bodyPr>
            <a:normAutofit/>
          </a:bodyPr>
          <a:lstStyle/>
          <a:p>
            <a:pPr algn="l">
              <a:lnSpc>
                <a:spcPct val="150000"/>
              </a:lnSpc>
            </a:pP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chuẩn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bằng</a:t>
            </a:r>
            <a:r>
              <a:rPr lang="en-US" sz="1800" dirty="0">
                <a:latin typeface="Times New Roman" panose="02020603050405020304" pitchFamily="18" charset="0"/>
                <a:cs typeface="Times New Roman" panose="02020603050405020304" pitchFamily="18" charset="0"/>
              </a:rPr>
              <a:t> CT:</a:t>
            </a:r>
          </a:p>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Nốt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phổi</a:t>
            </a:r>
            <a:r>
              <a:rPr lang="en-US" sz="1800" dirty="0">
                <a:latin typeface="Times New Roman" panose="02020603050405020304" pitchFamily="18" charset="0"/>
                <a:cs typeface="Times New Roman" panose="02020603050405020304" pitchFamily="18" charset="0"/>
              </a:rPr>
              <a:t> (lung nodule)</a:t>
            </a:r>
          </a:p>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nhỏ</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triển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c</a:t>
            </a:r>
            <a:r>
              <a:rPr lang="vi-VN" sz="1800" dirty="0">
                <a:latin typeface="Times New Roman" panose="02020603050405020304" pitchFamily="18" charset="0"/>
                <a:cs typeface="Times New Roman" panose="02020603050405020304" pitchFamily="18" charset="0"/>
              </a:rPr>
              <a:t>ác nốt lành tính (không phải ung thư) hoặc các nốt ác tính được xác định bởi kích thước, hình dạng, đặc điểm và thành phần bên trong khối.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Chúng</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thường không có triệu chứng</a:t>
            </a:r>
            <a:r>
              <a:rPr lang="en-US" sz="1800" dirty="0">
                <a:latin typeface="Times New Roman" panose="02020603050405020304" pitchFamily="18" charset="0"/>
                <a:cs typeface="Times New Roman" panose="02020603050405020304" pitchFamily="18" charset="0"/>
              </a:rPr>
              <a:t>.</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a:t>
            </a:r>
            <a:r>
              <a:rPr lang="vi-VN" sz="1800" dirty="0">
                <a:latin typeface="Times New Roman" panose="02020603050405020304" pitchFamily="18" charset="0"/>
                <a:cs typeface="Times New Roman" panose="02020603050405020304" pitchFamily="18" charset="0"/>
              </a:rPr>
              <a:t>hụp CT </a:t>
            </a:r>
            <a:r>
              <a:rPr lang="en-US" sz="1800" dirty="0" err="1">
                <a:latin typeface="Times New Roman" panose="02020603050405020304" pitchFamily="18" charset="0"/>
                <a:cs typeface="Times New Roman" panose="02020603050405020304" pitchFamily="18" charset="0"/>
              </a:rPr>
              <a:t>phổi</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liều thấp có thể phát hiện các nốt nhỏ có đường kính 5 mm. Những nốt sần này sẽ được theo dõi để kiểm tra xem chúng có phát triển về kích thước hoặc nhân lên về số lượng hay không. Điều này sẽ cho phép phát hiện các nốt ung thư.</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330554" y="1699665"/>
            <a:ext cx="3346439" cy="3485874"/>
          </a:xfrm>
          <a:prstGeom prst="rect">
            <a:avLst/>
          </a:prstGeom>
        </p:spPr>
      </p:pic>
    </p:spTree>
    <p:extLst>
      <p:ext uri="{BB962C8B-B14F-4D97-AF65-F5344CB8AC3E}">
        <p14:creationId xmlns:p14="http://schemas.microsoft.com/office/powerpoint/2010/main" val="213741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87364" y="1657624"/>
            <a:ext cx="9522374" cy="4827259"/>
          </a:xfrm>
        </p:spPr>
        <p:txBody>
          <a:bodyPr>
            <a:normAutofit/>
          </a:bodyPr>
          <a:lstStyle/>
          <a:p>
            <a:pPr algn="l"/>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b</a:t>
            </a:r>
            <a:r>
              <a:rPr lang="vi-VN" sz="1800" dirty="0">
                <a:latin typeface="Times New Roman" panose="02020603050405020304" pitchFamily="18" charset="0"/>
                <a:cs typeface="Times New Roman" panose="02020603050405020304" pitchFamily="18" charset="0"/>
              </a:rPr>
              <a:t>ộ dữ liệu </a:t>
            </a:r>
            <a:r>
              <a:rPr lang="en-US" sz="1800" dirty="0">
                <a:latin typeface="Times New Roman" panose="02020603050405020304" pitchFamily="18" charset="0"/>
                <a:cs typeface="Times New Roman" panose="02020603050405020304" pitchFamily="18" charset="0"/>
              </a:rPr>
              <a:t>CT </a:t>
            </a:r>
            <a:r>
              <a:rPr lang="vi-VN" sz="1800" dirty="0">
                <a:latin typeface="Times New Roman" panose="02020603050405020304" pitchFamily="18" charset="0"/>
                <a:cs typeface="Times New Roman" panose="02020603050405020304" pitchFamily="18" charset="0"/>
              </a:rPr>
              <a:t>thường bao gồm hàng ngàn hoặc hàng triệu hình ảnh </a:t>
            </a:r>
            <a:r>
              <a:rPr lang="en-US" sz="1800" dirty="0">
                <a:latin typeface="Times New Roman" panose="02020603050405020304" pitchFamily="18" charset="0"/>
                <a:cs typeface="Times New Roman" panose="02020603050405020304" pitchFamily="18" charset="0"/>
              </a:rPr>
              <a:t>CT</a:t>
            </a:r>
            <a:r>
              <a:rPr lang="vi-VN" sz="1800" dirty="0">
                <a:latin typeface="Times New Roman" panose="02020603050405020304" pitchFamily="18" charset="0"/>
                <a:cs typeface="Times New Roman" panose="02020603050405020304" pitchFamily="18" charset="0"/>
              </a:rPr>
              <a:t> thuộc 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mắc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vi-VN" sz="1800" dirty="0">
                <a:latin typeface="Times New Roman" panose="02020603050405020304" pitchFamily="18" charset="0"/>
                <a:cs typeface="Times New Roman" panose="02020603050405020304" pitchFamily="18" charset="0"/>
              </a:rPr>
              <a:t> loại bệnh khác nhau và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các trạng thái sức khỏe khác nha</a:t>
            </a:r>
            <a:r>
              <a:rPr lang="en-US" sz="1800" dirty="0">
                <a:latin typeface="Times New Roman" panose="02020603050405020304" pitchFamily="18" charset="0"/>
                <a:cs typeface="Times New Roman" panose="02020603050405020304" pitchFamily="18" charset="0"/>
              </a:rPr>
              <a:t>u</a:t>
            </a:r>
            <a:r>
              <a:rPr lang="vi-VN" sz="1800" dirty="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gn="l"/>
            <a:r>
              <a:rPr lang="en-US" sz="1800" dirty="0" err="1">
                <a:latin typeface="Times New Roman" panose="02020603050405020304" pitchFamily="18" charset="0"/>
                <a:cs typeface="Times New Roman" panose="02020603050405020304" pitchFamily="18" charset="0"/>
              </a:rPr>
              <a:t>Dùng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để</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cứu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triển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mô</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hình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máy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sâu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việc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loại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hỗ</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chẩn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001699" y="3518090"/>
            <a:ext cx="6793944" cy="2845923"/>
          </a:xfrm>
          <a:prstGeom prst="rect">
            <a:avLst/>
          </a:prstGeom>
        </p:spPr>
      </p:pic>
    </p:spTree>
    <p:extLst>
      <p:ext uri="{BB962C8B-B14F-4D97-AF65-F5344CB8AC3E}">
        <p14:creationId xmlns:p14="http://schemas.microsoft.com/office/powerpoint/2010/main" val="4140661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903890" y="1494713"/>
            <a:ext cx="5644056" cy="4827259"/>
          </a:xfrm>
        </p:spPr>
        <p:txBody>
          <a:bodyPr>
            <a:normAutofit/>
          </a:bodyPr>
          <a:lstStyle/>
          <a:p>
            <a:pPr algn="l" fontAlgn="base">
              <a:lnSpc>
                <a:spcPct val="150000"/>
              </a:lnSpc>
            </a:pPr>
            <a:r>
              <a:rPr lang="en-US" sz="1800" dirty="0" err="1">
                <a:latin typeface="Times New Roman" panose="02020603050405020304" pitchFamily="18" charset="0"/>
                <a:cs typeface="Times New Roman" panose="02020603050405020304" pitchFamily="18" charset="0"/>
              </a:rPr>
              <a:t>Giới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thiệu</a:t>
            </a:r>
            <a:r>
              <a:rPr lang="en-US" sz="1800" dirty="0">
                <a:latin typeface="Times New Roman" panose="02020603050405020304" pitchFamily="18" charset="0"/>
                <a:cs typeface="Times New Roman" panose="02020603050405020304" pitchFamily="18" charset="0"/>
              </a:rPr>
              <a:t> 1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endParaRPr lang="en-US" sz="1800" dirty="0">
              <a:latin typeface="Times New Roman" panose="02020603050405020304" pitchFamily="18" charset="0"/>
              <a:cs typeface="Times New Roman" panose="02020603050405020304" pitchFamily="18" charset="0"/>
            </a:endParaRPr>
          </a:p>
          <a:p>
            <a:pPr algn="l" fontAlgn="base">
              <a:lnSpc>
                <a:spcPct val="150000"/>
              </a:lnSpc>
            </a:pPr>
            <a:r>
              <a:rPr lang="en-US" sz="1800" dirty="0">
                <a:latin typeface="Times New Roman" panose="02020603050405020304" pitchFamily="18" charset="0"/>
                <a:cs typeface="Times New Roman" panose="02020603050405020304" pitchFamily="18" charset="0"/>
              </a:rPr>
              <a:t>WORD (Whole abdominal Organs Dataset)</a:t>
            </a:r>
          </a:p>
          <a:p>
            <a:pPr marL="342900" indent="-342900" algn="l" fontAlgn="base">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150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CT (30,495 </a:t>
            </a:r>
            <a:r>
              <a:rPr lang="en-US" sz="1800" dirty="0" err="1">
                <a:latin typeface="Times New Roman" panose="02020603050405020304" pitchFamily="18" charset="0"/>
                <a:cs typeface="Times New Roman" panose="02020603050405020304" pitchFamily="18" charset="0"/>
              </a:rPr>
              <a:t>lát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cắt</a:t>
            </a:r>
            <a:r>
              <a:rPr lang="en-US" sz="1800" dirty="0">
                <a:latin typeface="Times New Roman" panose="02020603050405020304" pitchFamily="18" charset="0"/>
                <a:cs typeface="Times New Roman" panose="02020603050405020304" pitchFamily="18" charset="0"/>
              </a:rPr>
              <a:t>)</a:t>
            </a:r>
          </a:p>
          <a:p>
            <a:pPr marL="342900" indent="-342900" algn="l" fontAlgn="base">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16 </a:t>
            </a:r>
            <a:r>
              <a:rPr lang="en-US" sz="1800" dirty="0" err="1">
                <a:latin typeface="Times New Roman" panose="02020603050405020304" pitchFamily="18" charset="0"/>
                <a:cs typeface="Times New Roman" panose="02020603050405020304" pitchFamily="18" charset="0"/>
              </a:rPr>
              <a:t>nhãn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ảnh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15 </a:t>
            </a:r>
            <a:r>
              <a:rPr lang="en-US" sz="1800" dirty="0" err="1">
                <a:latin typeface="Times New Roman" panose="02020603050405020304" pitchFamily="18" charset="0"/>
                <a:cs typeface="Times New Roman" panose="02020603050405020304" pitchFamily="18" charset="0"/>
              </a:rPr>
              <a:t>nội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nhau</a:t>
            </a:r>
            <a:endParaRPr lang="en-US" sz="1800" dirty="0">
              <a:latin typeface="Times New Roman" panose="02020603050405020304" pitchFamily="18" charset="0"/>
              <a:cs typeface="Times New Roman" panose="02020603050405020304" pitchFamily="18" charset="0"/>
            </a:endParaRPr>
          </a:p>
          <a:p>
            <a:pPr marL="342900" indent="-342900" algn="l" fontAlgn="base">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lấy</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Khoa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Kỹ</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Trung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Quốc</a:t>
            </a:r>
            <a:endParaRPr lang="en-US" sz="1800" dirty="0">
              <a:latin typeface="Times New Roman" panose="02020603050405020304" pitchFamily="18" charset="0"/>
              <a:cs typeface="Times New Roman" panose="02020603050405020304" pitchFamily="18" charset="0"/>
            </a:endParaRPr>
          </a:p>
          <a:p>
            <a:pPr marL="342900" indent="-342900" algn="l" fontAlgn="base">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ở </a:t>
            </a:r>
            <a:r>
              <a:rPr lang="en-US" sz="1800" dirty="0" err="1">
                <a:latin typeface="Times New Roman" panose="02020603050405020304" pitchFamily="18" charset="0"/>
                <a:cs typeface="Times New Roman" panose="02020603050405020304" pitchFamily="18" charset="0"/>
              </a:rPr>
              <a:t>tạp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a:t>
            </a:r>
            <a:r>
              <a:rPr lang="en-US" sz="1800" dirty="0">
                <a:latin typeface="Times New Roman" panose="02020603050405020304" pitchFamily="18" charset="0"/>
                <a:cs typeface="Times New Roman" panose="02020603050405020304" pitchFamily="18" charset="0"/>
              </a:rPr>
              <a:t> Medical Image Analysis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Sciencedirect</a:t>
            </a:r>
            <a:endParaRPr lang="en-US" sz="1800" dirty="0">
              <a:latin typeface="Times New Roman" panose="02020603050405020304" pitchFamily="18" charset="0"/>
              <a:cs typeface="Times New Roman" panose="02020603050405020304" pitchFamily="18" charset="0"/>
            </a:endParaRPr>
          </a:p>
          <a:p>
            <a:pPr marL="342900" indent="-342900" algn="l" fontAlgn="base">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20 </a:t>
            </a:r>
            <a:r>
              <a:rPr lang="en-US" sz="1800" dirty="0" err="1">
                <a:latin typeface="Times New Roman" panose="02020603050405020304" pitchFamily="18" charset="0"/>
                <a:cs typeface="Times New Roman" panose="02020603050405020304" pitchFamily="18" charset="0"/>
              </a:rPr>
              <a:t>bài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khoa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học</a:t>
            </a:r>
            <a:endParaRPr lang="en-US" sz="1800" dirty="0">
              <a:latin typeface="Times New Roman" panose="02020603050405020304" pitchFamily="18" charset="0"/>
              <a:cs typeface="Times New Roman" panose="02020603050405020304" pitchFamily="18" charset="0"/>
            </a:endParaRPr>
          </a:p>
          <a:p>
            <a:pPr marL="342900" indent="-342900" algn="l"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lgn="l" fontAlgn="base">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6148" name="Picture 4" descr="https://production-media.paperswithcode.com/datasets/fb548bd1-658c-4b24-8468-9cb5cdba23f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154" y="1869991"/>
            <a:ext cx="5114843" cy="3143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02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903890" y="1547265"/>
            <a:ext cx="5644056" cy="4827259"/>
          </a:xfrm>
        </p:spPr>
        <p:txBody>
          <a:bodyPr>
            <a:normAutofit/>
          </a:bodyPr>
          <a:lstStyle/>
          <a:p>
            <a:pPr algn="l">
              <a:lnSpc>
                <a:spcPct val="150000"/>
              </a:lnSpc>
            </a:pPr>
            <a:r>
              <a:rPr lang="en-US" sz="1800" dirty="0" err="1">
                <a:latin typeface="Times New Roman" panose="02020603050405020304" pitchFamily="18" charset="0"/>
                <a:cs typeface="Times New Roman" panose="02020603050405020304" pitchFamily="18" charset="0"/>
              </a:rPr>
              <a:t>Giới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thiệu</a:t>
            </a:r>
            <a:r>
              <a:rPr lang="en-US" sz="1800" dirty="0">
                <a:latin typeface="Times New Roman" panose="02020603050405020304" pitchFamily="18" charset="0"/>
                <a:cs typeface="Times New Roman" panose="02020603050405020304" pitchFamily="18" charset="0"/>
              </a:rPr>
              <a:t> 1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endParaRPr lang="en-US" sz="1800" dirty="0">
              <a:latin typeface="Times New Roman" panose="02020603050405020304" pitchFamily="18" charset="0"/>
              <a:cs typeface="Times New Roman" panose="02020603050405020304" pitchFamily="18" charset="0"/>
            </a:endParaRPr>
          </a:p>
          <a:p>
            <a:pPr algn="l">
              <a:lnSpc>
                <a:spcPct val="150000"/>
              </a:lnSpc>
            </a:pPr>
            <a:r>
              <a:rPr lang="en-US" sz="1800" dirty="0">
                <a:latin typeface="Times New Roman" panose="02020603050405020304" pitchFamily="18" charset="0"/>
                <a:cs typeface="Times New Roman" panose="02020603050405020304" pitchFamily="18" charset="0"/>
              </a:rPr>
              <a:t>LIDC-IDRI</a:t>
            </a:r>
          </a:p>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1018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CT </a:t>
            </a:r>
            <a:r>
              <a:rPr lang="en-US" sz="1800" dirty="0" err="1">
                <a:latin typeface="Times New Roman" panose="02020603050405020304" pitchFamily="18" charset="0"/>
                <a:cs typeface="Times New Roman" panose="02020603050405020304" pitchFamily="18" charset="0"/>
              </a:rPr>
              <a:t>phổi</a:t>
            </a:r>
            <a:r>
              <a:rPr lang="en-US" sz="1800" dirty="0">
                <a:latin typeface="Times New Roman" panose="02020603050405020304" pitchFamily="18" charset="0"/>
                <a:cs typeface="Times New Roman" panose="02020603050405020304" pitchFamily="18" charset="0"/>
              </a:rPr>
              <a:t> </a:t>
            </a:r>
            <a:r>
              <a:rPr lang="vi-VN" sz="1800" dirty="0">
                <a:latin typeface="Times New Roman" panose="02020603050405020304" pitchFamily="18" charset="0"/>
                <a:cs typeface="Times New Roman" panose="02020603050405020304" pitchFamily="18" charset="0"/>
              </a:rPr>
              <a:t>liều thấp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1010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nhân</a:t>
            </a:r>
            <a:r>
              <a:rPr lang="en-US" sz="1800" dirty="0">
                <a:latin typeface="Times New Roman" panose="02020603050405020304" pitchFamily="18" charset="0"/>
                <a:cs typeface="Times New Roman" panose="02020603050405020304" pitchFamily="18" charset="0"/>
              </a:rPr>
              <a:t>.</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3 </a:t>
            </a:r>
            <a:r>
              <a:rPr lang="en-US" sz="1800" dirty="0" err="1">
                <a:latin typeface="Times New Roman" panose="02020603050405020304" pitchFamily="18" charset="0"/>
                <a:cs typeface="Times New Roman" panose="02020603050405020304" pitchFamily="18" charset="0"/>
              </a:rPr>
              <a:t>nhãn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“nodule &gt; 3mm”, “nodule &lt; 3mm”, “non-nodule &gt; 3mm”</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7371 </a:t>
            </a:r>
            <a:r>
              <a:rPr lang="en-US" sz="1800" dirty="0" err="1">
                <a:latin typeface="Times New Roman" panose="02020603050405020304" pitchFamily="18" charset="0"/>
                <a:cs typeface="Times New Roman" panose="02020603050405020304" pitchFamily="18" charset="0"/>
              </a:rPr>
              <a:t>nốt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chuẩn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ít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một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4 </a:t>
            </a:r>
            <a:r>
              <a:rPr lang="en-US" sz="1800" dirty="0" err="1">
                <a:latin typeface="Times New Roman" panose="02020603050405020304" pitchFamily="18" charset="0"/>
                <a:cs typeface="Times New Roman" panose="02020603050405020304" pitchFamily="18" charset="0"/>
              </a:rPr>
              <a:t>chuyên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2669 </a:t>
            </a:r>
            <a:r>
              <a:rPr lang="en-US" sz="1800" dirty="0" err="1">
                <a:latin typeface="Times New Roman" panose="02020603050405020304" pitchFamily="18" charset="0"/>
                <a:cs typeface="Times New Roman" panose="02020603050405020304" pitchFamily="18" charset="0"/>
              </a:rPr>
              <a:t>nốt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phổi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lớn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hơn</a:t>
            </a:r>
            <a:r>
              <a:rPr lang="en-US" sz="1800" dirty="0">
                <a:latin typeface="Times New Roman" panose="02020603050405020304" pitchFamily="18" charset="0"/>
                <a:cs typeface="Times New Roman" panose="02020603050405020304" pitchFamily="18" charset="0"/>
              </a:rPr>
              <a:t> 3mm.</a:t>
            </a:r>
          </a:p>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204 </a:t>
            </a:r>
            <a:r>
              <a:rPr lang="en-US" sz="1800" dirty="0" err="1">
                <a:latin typeface="Times New Roman" panose="02020603050405020304" pitchFamily="18" charset="0"/>
                <a:cs typeface="Times New Roman" panose="02020603050405020304" pitchFamily="18" charset="0"/>
              </a:rPr>
              <a:t>bài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báo</a:t>
            </a:r>
            <a:endParaRPr lang="en-US" sz="1800"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pic>
        <p:nvPicPr>
          <p:cNvPr id="8194" name="Picture 2" descr="https://production-media.paperswithcode.com/datasets/LIDC-IDRI-0000001336-2d576e30_T6YHBv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0885" y="1677546"/>
            <a:ext cx="3207736" cy="3839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699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903890" y="1547265"/>
            <a:ext cx="5644056" cy="4827259"/>
          </a:xfrm>
        </p:spPr>
        <p:txBody>
          <a:bodyPr>
            <a:normAutofit/>
          </a:bodyPr>
          <a:lstStyle/>
          <a:p>
            <a:pPr algn="l">
              <a:lnSpc>
                <a:spcPct val="150000"/>
              </a:lnSpc>
            </a:pPr>
            <a:r>
              <a:rPr lang="en-US" sz="1800" dirty="0" err="1">
                <a:latin typeface="Times New Roman" panose="02020603050405020304" pitchFamily="18" charset="0"/>
                <a:cs typeface="Times New Roman" panose="02020603050405020304" pitchFamily="18" charset="0"/>
              </a:rPr>
              <a:t>Giới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thiệu</a:t>
            </a:r>
            <a:r>
              <a:rPr lang="en-US" sz="1800" dirty="0">
                <a:latin typeface="Times New Roman" panose="02020603050405020304" pitchFamily="18" charset="0"/>
                <a:cs typeface="Times New Roman" panose="02020603050405020304" pitchFamily="18" charset="0"/>
              </a:rPr>
              <a:t> 1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bộ</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dữ</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liệu</a:t>
            </a:r>
            <a:endParaRPr lang="en-US" sz="1800" dirty="0">
              <a:latin typeface="Times New Roman" panose="02020603050405020304" pitchFamily="18" charset="0"/>
              <a:cs typeface="Times New Roman" panose="02020603050405020304" pitchFamily="18" charset="0"/>
            </a:endParaRPr>
          </a:p>
          <a:p>
            <a:pPr algn="l">
              <a:lnSpc>
                <a:spcPct val="150000"/>
              </a:lnSpc>
            </a:pPr>
            <a:r>
              <a:rPr lang="en-US" sz="1800" dirty="0">
                <a:latin typeface="Times New Roman" panose="02020603050405020304" pitchFamily="18" charset="0"/>
                <a:cs typeface="Times New Roman" panose="02020603050405020304" pitchFamily="18" charset="0"/>
              </a:rPr>
              <a:t>AbdomenCT-1K</a:t>
            </a: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1000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CT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12 </a:t>
            </a:r>
            <a:r>
              <a:rPr lang="en-US" sz="1800" dirty="0" err="1">
                <a:latin typeface="Times New Roman" panose="02020603050405020304" pitchFamily="18" charset="0"/>
                <a:cs typeface="Times New Roman" panose="02020603050405020304" pitchFamily="18" charset="0"/>
              </a:rPr>
              <a:t>cơ</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sở</a:t>
            </a:r>
            <a:r>
              <a:rPr lang="en-US" sz="1800" dirty="0">
                <a:latin typeface="Times New Roman" panose="02020603050405020304" pitchFamily="18" charset="0"/>
                <a:cs typeface="Times New Roman" panose="02020603050405020304" pitchFamily="18" charset="0"/>
              </a:rPr>
              <a:t> y </a:t>
            </a:r>
            <a:r>
              <a:rPr lang="en-US" sz="1800" dirty="0" err="1">
                <a:latin typeface="Times New Roman" panose="02020603050405020304" pitchFamily="18" charset="0"/>
                <a:cs typeface="Times New Roman" panose="02020603050405020304" pitchFamily="18" charset="0"/>
              </a:rPr>
              <a:t>tế</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trường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hợp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lý</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thuộc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nhau</a:t>
            </a:r>
            <a:r>
              <a:rPr lang="en-US" sz="18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13 </a:t>
            </a:r>
            <a:r>
              <a:rPr lang="en-US" sz="1800" dirty="0" err="1">
                <a:latin typeface="Times New Roman" panose="02020603050405020304" pitchFamily="18" charset="0"/>
                <a:cs typeface="Times New Roman" panose="02020603050405020304" pitchFamily="18" charset="0"/>
              </a:rPr>
              <a:t>nhãn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ảnh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13 </a:t>
            </a:r>
            <a:r>
              <a:rPr lang="en-US" sz="1800" dirty="0" err="1">
                <a:latin typeface="Times New Roman" panose="02020603050405020304" pitchFamily="18" charset="0"/>
                <a:cs typeface="Times New Roman" panose="02020603050405020304" pitchFamily="18" charset="0"/>
              </a:rPr>
              <a:t>nội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tạng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khác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nhau</a:t>
            </a:r>
            <a:endParaRPr lang="en-US" sz="18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663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khối</a:t>
            </a:r>
            <a:r>
              <a:rPr lang="en-US" sz="1800" dirty="0">
                <a:latin typeface="Times New Roman" panose="02020603050405020304" pitchFamily="18" charset="0"/>
                <a:cs typeface="Times New Roman" panose="02020603050405020304" pitchFamily="18" charset="0"/>
              </a:rPr>
              <a:t> u </a:t>
            </a:r>
            <a:r>
              <a:rPr lang="en-US" sz="1800" dirty="0" err="1">
                <a:latin typeface="Times New Roman" panose="02020603050405020304" pitchFamily="18" charset="0"/>
                <a:cs typeface="Times New Roman" panose="02020603050405020304" pitchFamily="18" charset="0"/>
              </a:rPr>
              <a:t>có</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thể</a:t>
            </a:r>
            <a:endParaRPr lang="en-US" sz="18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Xuất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ở IEEE Transactions on Pattern Analysis and Machine Intelligence</a:t>
            </a: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sử</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dụng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21 </a:t>
            </a:r>
            <a:r>
              <a:rPr lang="en-US" sz="1800" dirty="0" err="1">
                <a:latin typeface="Times New Roman" panose="02020603050405020304" pitchFamily="18" charset="0"/>
                <a:cs typeface="Times New Roman" panose="02020603050405020304" pitchFamily="18" charset="0"/>
              </a:rPr>
              <a:t>bài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báo</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2010" y="2070537"/>
            <a:ext cx="3941276" cy="3161451"/>
          </a:xfrm>
          <a:prstGeom prst="rect">
            <a:avLst/>
          </a:prstGeom>
        </p:spPr>
      </p:pic>
    </p:spTree>
    <p:extLst>
      <p:ext uri="{BB962C8B-B14F-4D97-AF65-F5344CB8AC3E}">
        <p14:creationId xmlns:p14="http://schemas.microsoft.com/office/powerpoint/2010/main" val="2487659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400" b="1" dirty="0">
                <a:latin typeface="Times New Roman" panose="02020603050405020304" pitchFamily="18" charset="0"/>
                <a:cs typeface="Times New Roman" panose="02020603050405020304" pitchFamily="18" charset="0"/>
              </a:rPr>
              <a:t>4.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903890" y="1563030"/>
            <a:ext cx="7546428" cy="4827259"/>
          </a:xfrm>
        </p:spPr>
        <p:txBody>
          <a:bodyPr>
            <a:normAutofit/>
          </a:bodyPr>
          <a:lstStyle/>
          <a:p>
            <a:pPr algn="l"/>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thiệu</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endParaRPr lang="en-US" sz="2000" dirty="0">
              <a:latin typeface="Times New Roman" panose="02020603050405020304" pitchFamily="18" charset="0"/>
              <a:cs typeface="Times New Roman" panose="02020603050405020304" pitchFamily="18" charset="0"/>
            </a:endParaRPr>
          </a:p>
          <a:p>
            <a:pPr algn="l"/>
            <a:r>
              <a:rPr lang="en-US" sz="1800" dirty="0">
                <a:latin typeface="Times New Roman" panose="02020603050405020304" pitchFamily="18" charset="0"/>
                <a:cs typeface="Times New Roman" panose="02020603050405020304" pitchFamily="18" charset="0"/>
              </a:rPr>
              <a:t>Liver Tumor Segmentation Benchmark (</a:t>
            </a:r>
            <a:r>
              <a:rPr lang="en-US" sz="1800" dirty="0" err="1">
                <a:latin typeface="Times New Roman" panose="02020603050405020304" pitchFamily="18" charset="0"/>
                <a:cs typeface="Times New Roman" panose="02020603050405020304" pitchFamily="18" charset="0"/>
              </a:rPr>
              <a:t>LiTS</a:t>
            </a:r>
            <a:r>
              <a:rPr lang="en-US" sz="1800" dirty="0">
                <a:latin typeface="Times New Roman" panose="02020603050405020304" pitchFamily="18" charset="0"/>
                <a:cs typeface="Times New Roman" panose="02020603050405020304" pitchFamily="18" charset="0"/>
              </a:rPr>
              <a:t>)</a:t>
            </a:r>
          </a:p>
          <a:p>
            <a:pPr marL="342900" indent="-342900" algn="l">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200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chụp</a:t>
            </a:r>
            <a:r>
              <a:rPr lang="en-US" sz="1800" dirty="0">
                <a:latin typeface="Times New Roman" panose="02020603050405020304" pitchFamily="18" charset="0"/>
                <a:cs typeface="Times New Roman" panose="02020603050405020304" pitchFamily="18" charset="0"/>
              </a:rPr>
              <a:t> CT, </a:t>
            </a:r>
            <a:r>
              <a:rPr lang="en-US" sz="1800" dirty="0" err="1">
                <a:latin typeface="Times New Roman" panose="02020603050405020304" pitchFamily="18" charset="0"/>
                <a:cs typeface="Times New Roman" panose="02020603050405020304" pitchFamily="18" charset="0"/>
              </a:rPr>
              <a:t>trong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đó</a:t>
            </a:r>
            <a:r>
              <a:rPr lang="en-US" sz="1800" dirty="0">
                <a:latin typeface="Times New Roman" panose="02020603050405020304" pitchFamily="18" charset="0"/>
                <a:cs typeface="Times New Roman" panose="02020603050405020304" pitchFamily="18" charset="0"/>
              </a:rPr>
              <a:t> 194 </a:t>
            </a:r>
            <a:r>
              <a:rPr lang="en-US" sz="1800" dirty="0" err="1">
                <a:latin typeface="Times New Roman" panose="02020603050405020304" pitchFamily="18" charset="0"/>
                <a:cs typeface="Times New Roman" panose="02020603050405020304" pitchFamily="18" charset="0"/>
              </a:rPr>
              <a:t>kết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bao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tổn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thương</a:t>
            </a:r>
            <a:endParaRPr lang="en-US" sz="1800" dirty="0">
              <a:latin typeface="Times New Roman" panose="02020603050405020304" pitchFamily="18" charset="0"/>
              <a:cs typeface="Times New Roman" panose="02020603050405020304" pitchFamily="18" charset="0"/>
            </a:endParaRPr>
          </a:p>
          <a:p>
            <a:pPr marL="342900" indent="-342900" algn="l">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Gồm</a:t>
            </a:r>
            <a:r>
              <a:rPr lang="en-US" sz="1800" dirty="0">
                <a:latin typeface="Times New Roman" panose="02020603050405020304" pitchFamily="18" charset="0"/>
                <a:cs typeface="Times New Roman" panose="02020603050405020304" pitchFamily="18" charset="0"/>
              </a:rPr>
              <a:t> 2 </a:t>
            </a:r>
            <a:r>
              <a:rPr lang="en-US" sz="1800" dirty="0" err="1">
                <a:latin typeface="Times New Roman" panose="02020603050405020304" pitchFamily="18" charset="0"/>
                <a:cs typeface="Times New Roman" panose="02020603050405020304" pitchFamily="18" charset="0"/>
              </a:rPr>
              <a:t>nhãn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phân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đoạn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là</a:t>
            </a:r>
            <a:r>
              <a:rPr lang="en-US" sz="1800" dirty="0">
                <a:latin typeface="Times New Roman" panose="02020603050405020304" pitchFamily="18" charset="0"/>
                <a:cs typeface="Times New Roman" panose="02020603050405020304" pitchFamily="18" charset="0"/>
              </a:rPr>
              <a:t> ‘Tumor’ </a:t>
            </a:r>
            <a:r>
              <a:rPr lang="en-US" sz="1800" dirty="0" err="1">
                <a:latin typeface="Times New Roman" panose="02020603050405020304" pitchFamily="18" charset="0"/>
                <a:cs typeface="Times New Roman" panose="02020603050405020304" pitchFamily="18" charset="0"/>
              </a:rPr>
              <a:t>và</a:t>
            </a:r>
            <a:r>
              <a:rPr lang="en-US" sz="1800" dirty="0">
                <a:latin typeface="Times New Roman" panose="02020603050405020304" pitchFamily="18" charset="0"/>
                <a:cs typeface="Times New Roman" panose="02020603050405020304" pitchFamily="18" charset="0"/>
              </a:rPr>
              <a:t> ‘Healthy Liver’, </a:t>
            </a: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bởi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chuyên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với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trên</a:t>
            </a:r>
            <a:r>
              <a:rPr lang="en-US" sz="1800" dirty="0">
                <a:latin typeface="Times New Roman" panose="02020603050405020304" pitchFamily="18" charset="0"/>
                <a:cs typeface="Times New Roman" panose="02020603050405020304" pitchFamily="18" charset="0"/>
              </a:rPr>
              <a:t> 3 </a:t>
            </a:r>
            <a:r>
              <a:rPr lang="en-US" sz="1800" dirty="0" err="1">
                <a:latin typeface="Times New Roman" panose="02020603050405020304" pitchFamily="18" charset="0"/>
                <a:cs typeface="Times New Roman" panose="02020603050405020304" pitchFamily="18" charset="0"/>
              </a:rPr>
              <a:t>năm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nghiệm</a:t>
            </a:r>
            <a:r>
              <a:rPr lang="en-US" sz="1800" dirty="0">
                <a:latin typeface="Times New Roman" panose="02020603050405020304" pitchFamily="18" charset="0"/>
                <a:cs typeface="Times New Roman" panose="02020603050405020304" pitchFamily="18" charset="0"/>
              </a:rPr>
              <a:t>. </a:t>
            </a:r>
          </a:p>
          <a:p>
            <a:pPr marL="342900" indent="-342900" algn="l" fontAlgn="base">
              <a:lnSpc>
                <a:spcPct val="150000"/>
              </a:lnSpc>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xuất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bản</a:t>
            </a:r>
            <a:r>
              <a:rPr lang="en-US" sz="1800" dirty="0">
                <a:latin typeface="Times New Roman" panose="02020603050405020304" pitchFamily="18" charset="0"/>
                <a:cs typeface="Times New Roman" panose="02020603050405020304" pitchFamily="18" charset="0"/>
              </a:rPr>
              <a:t> ở </a:t>
            </a:r>
            <a:r>
              <a:rPr lang="en-US" sz="1800" dirty="0" err="1">
                <a:latin typeface="Times New Roman" panose="02020603050405020304" pitchFamily="18" charset="0"/>
                <a:cs typeface="Times New Roman" panose="02020603050405020304" pitchFamily="18" charset="0"/>
              </a:rPr>
              <a:t>tạp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chí</a:t>
            </a:r>
            <a:r>
              <a:rPr lang="en-US" sz="1800" dirty="0">
                <a:latin typeface="Times New Roman" panose="02020603050405020304" pitchFamily="18" charset="0"/>
                <a:cs typeface="Times New Roman" panose="02020603050405020304" pitchFamily="18" charset="0"/>
              </a:rPr>
              <a:t> Medical Image Analysis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Sciencedirect</a:t>
            </a:r>
            <a:endParaRPr lang="en-US" sz="18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1800" dirty="0" err="1">
                <a:latin typeface="Times New Roman" panose="02020603050405020304" pitchFamily="18" charset="0"/>
                <a:cs typeface="Times New Roman" panose="02020603050405020304" pitchFamily="18" charset="0"/>
              </a:rPr>
              <a:t>Được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rất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bệnh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từ</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nhiều</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quốc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gia</a:t>
            </a:r>
            <a:r>
              <a:rPr lang="en-US" sz="1800" dirty="0">
                <a:latin typeface="Times New Roman" panose="02020603050405020304" pitchFamily="18" charset="0"/>
                <a:cs typeface="Times New Roman" panose="02020603050405020304" pitchFamily="18" charset="0"/>
              </a:rPr>
              <a:t>: (a) </a:t>
            </a:r>
            <a:r>
              <a:rPr lang="en-US" sz="1800" dirty="0" err="1">
                <a:latin typeface="Times New Roman" panose="02020603050405020304" pitchFamily="18" charset="0"/>
                <a:cs typeface="Times New Roman" panose="02020603050405020304" pitchFamily="18" charset="0"/>
              </a:rPr>
              <a:t>Rechts</a:t>
            </a:r>
            <a:r>
              <a:rPr lang="en-US" sz="1800" dirty="0">
                <a:latin typeface="Times New Roman" panose="02020603050405020304" pitchFamily="18" charset="0"/>
                <a:cs typeface="Times New Roman" panose="02020603050405020304" pitchFamily="18" charset="0"/>
              </a:rPr>
              <a:t> der </a:t>
            </a:r>
            <a:r>
              <a:rPr lang="en-US" sz="1800" dirty="0" err="1">
                <a:latin typeface="Times New Roman" panose="02020603050405020304" pitchFamily="18" charset="0"/>
                <a:cs typeface="Times New Roman" panose="02020603050405020304" pitchFamily="18" charset="0"/>
              </a:rPr>
              <a:t>Isar</a:t>
            </a:r>
            <a:r>
              <a:rPr lang="en-US" sz="1800" dirty="0">
                <a:latin typeface="Times New Roman" panose="02020603050405020304" pitchFamily="18" charset="0"/>
                <a:cs typeface="Times New Roman" panose="02020603050405020304" pitchFamily="18" charset="0"/>
              </a:rPr>
              <a:t> Hospital, the Technical University of Munich in Germany, (b) </a:t>
            </a:r>
            <a:r>
              <a:rPr lang="en-US" sz="1800" dirty="0" err="1">
                <a:latin typeface="Times New Roman" panose="02020603050405020304" pitchFamily="18" charset="0"/>
                <a:cs typeface="Times New Roman" panose="02020603050405020304" pitchFamily="18" charset="0"/>
              </a:rPr>
              <a:t>Radboud</a:t>
            </a:r>
            <a:r>
              <a:rPr lang="en-US" sz="1800" dirty="0">
                <a:latin typeface="Times New Roman" panose="02020603050405020304" pitchFamily="18" charset="0"/>
                <a:cs typeface="Times New Roman" panose="02020603050405020304" pitchFamily="18" charset="0"/>
              </a:rPr>
              <a:t> University Medical Center, the Netherlands, (c) </a:t>
            </a:r>
            <a:r>
              <a:rPr lang="en-US" sz="1800" dirty="0" err="1">
                <a:latin typeface="Times New Roman" panose="02020603050405020304" pitchFamily="18" charset="0"/>
                <a:cs typeface="Times New Roman" panose="02020603050405020304" pitchFamily="18" charset="0"/>
              </a:rPr>
              <a:t>Polytechnique</a:t>
            </a:r>
            <a:r>
              <a:rPr lang="en-US" sz="1800" dirty="0">
                <a:latin typeface="Times New Roman" panose="02020603050405020304" pitchFamily="18" charset="0"/>
                <a:cs typeface="Times New Roman" panose="02020603050405020304" pitchFamily="18" charset="0"/>
              </a:rPr>
              <a:t> Montréal and CHUM Research Center in Canada, (d) Sheba Medical Center in Israel, (e) the Hebrew University of Jerusalem in Israel, (f) Hadassah University Medical Center in Israel, and (g) IRCAD in France.</a:t>
            </a:r>
          </a:p>
        </p:txBody>
      </p:sp>
      <p:pic>
        <p:nvPicPr>
          <p:cNvPr id="5122" name="Picture 2" descr="https://miniodis-rproxy.lisn.upsaclay.fr/prod-public/logos/logo_8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4982" y="1907296"/>
            <a:ext cx="2461500" cy="266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790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3890" y="743991"/>
            <a:ext cx="5192110" cy="548782"/>
          </a:xfrm>
        </p:spPr>
        <p:txBody>
          <a:bodyPr>
            <a:normAutofit/>
          </a:bodyPr>
          <a:lstStyle/>
          <a:p>
            <a:pPr algn="l"/>
            <a:r>
              <a:rPr lang="en-US" sz="2000" dirty="0" err="1">
                <a:latin typeface="Times New Roman" panose="02020603050405020304" pitchFamily="18" charset="0"/>
                <a:cs typeface="Times New Roman" panose="02020603050405020304" pitchFamily="18" charset="0"/>
              </a:rPr>
              <a:t>Nguồn</a:t>
            </a:r>
            <a:endParaRPr lang="en-US" sz="2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72055" y="1699665"/>
            <a:ext cx="9144000" cy="3744693"/>
          </a:xfrm>
        </p:spPr>
        <p:txBody>
          <a:bodyPr>
            <a:normAutofit/>
          </a:bodyPr>
          <a:lstStyle/>
          <a:p>
            <a:pPr algn="l"/>
            <a:r>
              <a:rPr lang="en-US" sz="2000" dirty="0">
                <a:latin typeface="Times New Roman" panose="02020603050405020304" pitchFamily="18" charset="0"/>
                <a:cs typeface="Times New Roman" panose="02020603050405020304" pitchFamily="18" charset="0"/>
                <a:hlinkClick r:id="rId2"/>
              </a:rPr>
              <a:t>https://www.vinmec.com/vi</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hlinkClick r:id="rId3"/>
              </a:rPr>
              <a:t>https://www.icts.com.sg/vi</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hlinkClick r:id="rId4"/>
              </a:rPr>
              <a:t>https://hscc.vn/tools.asp?id=bantin&amp;idnhom=57&amp;idtin=230</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hlinkClick r:id="rId5"/>
              </a:rPr>
              <a:t>https://arxiv.org/abs/2107.02314</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hlinkClick r:id="rId6"/>
              </a:rPr>
              <a:t>https://www.sciencedirect.com/science/article/abs/pii/S1361841522002705</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hlinkClick r:id="rId7"/>
              </a:rPr>
              <a:t>https://thietbiytenhapkhau.com.vn/tong-quan-ve-nguyen-ly-va-cau-tao-may-chup-cat-lop-ct-scanner</a:t>
            </a:r>
            <a:endParaRPr lang="en-US" sz="2000" dirty="0">
              <a:latin typeface="Times New Roman" panose="02020603050405020304" pitchFamily="18" charset="0"/>
              <a:cs typeface="Times New Roman" panose="02020603050405020304" pitchFamily="18" charset="0"/>
            </a:endParaRPr>
          </a:p>
          <a:p>
            <a:pPr algn="l"/>
            <a:r>
              <a:rPr lang="en-US" sz="2000" dirty="0">
                <a:solidFill>
                  <a:srgbClr val="0070C0"/>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https://www.google.com/search?q=google+image+search&amp;source=lmns&amp;bih=730&amp;biw=1519&amp;prmd=isvnbtz&amp;hl=vi&amp;sa=X&amp;ved=2ahUKEwjpwuuWn6GFAxWuf_UHHfsyDjgQ0pQJKAB6BAgBEAI</a:t>
            </a:r>
            <a:endParaRPr lang="en-US" sz="20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627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nvGrpSpPr>
        <p:grpSpPr>
          <a:xfrm>
            <a:off x="1303402" y="3985"/>
            <a:ext cx="9772765" cy="6858000"/>
            <a:chOff x="1303402" y="3985"/>
            <a:chExt cx="9772765" cy="6858000"/>
          </a:xfrm>
        </p:grpSpPr>
        <p:sp>
          <p:nvSpPr>
            <p:cNvPr id="13" name="Freeform: Shape 12"/>
            <p:cNvSpPr/>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p:cNvSpPr/>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p:cNvSpPr/>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p:cNvSpPr/>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p:cNvSpPr/>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p:cNvSpPr/>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p:cNvSpPr/>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Subtitle 2"/>
          <p:cNvSpPr>
            <a:spLocks noGrp="1"/>
          </p:cNvSpPr>
          <p:nvPr>
            <p:ph type="subTitle" idx="1"/>
          </p:nvPr>
        </p:nvSpPr>
        <p:spPr>
          <a:xfrm>
            <a:off x="3550428" y="2733999"/>
            <a:ext cx="5760846" cy="1670853"/>
          </a:xfrm>
        </p:spPr>
        <p:txBody>
          <a:bodyPr>
            <a:noAutofit/>
          </a:bodyPr>
          <a:lstStyle/>
          <a:p>
            <a:r>
              <a:rPr lang="en-US" sz="5400" dirty="0" err="1">
                <a:solidFill>
                  <a:schemeClr val="tx2"/>
                </a:solidFill>
                <a:latin typeface="Times New Roman" panose="02020603050405020304" pitchFamily="18" charset="0"/>
                <a:cs typeface="Times New Roman" panose="02020603050405020304" pitchFamily="18" charset="0"/>
              </a:rPr>
              <a:t>Cảm</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ơn</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mọi</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người</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đã</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lắng</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nghe</a:t>
            </a:r>
            <a:r>
              <a:rPr lang="en-US" sz="5400" dirty="0">
                <a:solidFill>
                  <a:schemeClr val="tx2"/>
                </a:solidFill>
                <a:latin typeface="Times New Roman" panose="02020603050405020304" pitchFamily="18" charset="0"/>
                <a:cs typeface="Times New Roman" panose="02020603050405020304" pitchFamily="18" charset="0"/>
              </a:rPr>
              <a:t> &lt;3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10773442"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400" kern="100" dirty="0">
                <a:effectLst/>
                <a:latin typeface="Aptos" panose="020B0004020202020204" pitchFamily="34" charset="0"/>
                <a:ea typeface="Aptos" panose="020B0004020202020204" pitchFamily="34"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206061"/>
            <a:ext cx="10035777" cy="5145577"/>
          </a:xfrm>
        </p:spPr>
        <p:txBody>
          <a:bodyPr>
            <a:normAutofit/>
          </a:bodyPr>
          <a:lstStyle/>
          <a:p>
            <a:pPr lvl="0" algn="l">
              <a:lnSpc>
                <a:spcPts val="1955"/>
              </a:lnSpc>
              <a:spcAft>
                <a:spcPts val="825"/>
              </a:spcAft>
            </a:pP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thiệu</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a:t>
            </a:r>
            <a:endParaRPr lang="en-US" sz="1800" kern="1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lvl="1" algn="l">
              <a:lnSpc>
                <a:spcPts val="1955"/>
              </a:lnSpc>
              <a:spcAft>
                <a:spcPts val="825"/>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cùng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hỗ</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sắc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rõ</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ràng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chuỗi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gọi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chiếu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1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kĩ</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toàn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dựa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sở</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toán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8C2F4AF-AA67-73D4-B948-E5BC57AE3486}"/>
              </a:ext>
            </a:extLst>
          </p:cNvPr>
          <p:cNvPicPr>
            <a:picLocks noChangeAspect="1"/>
          </p:cNvPicPr>
          <p:nvPr/>
        </p:nvPicPr>
        <p:blipFill>
          <a:blip r:embed="rId2"/>
          <a:stretch>
            <a:fillRect/>
          </a:stretch>
        </p:blipFill>
        <p:spPr>
          <a:xfrm>
            <a:off x="2738283" y="2930013"/>
            <a:ext cx="6445354" cy="32226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9878706"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400" kern="100" dirty="0">
                <a:effectLst/>
                <a:latin typeface="Aptos" panose="020B0004020202020204" pitchFamily="34" charset="0"/>
                <a:ea typeface="Aptos" panose="020B0004020202020204" pitchFamily="34"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206061"/>
            <a:ext cx="10035777" cy="5145577"/>
          </a:xfrm>
        </p:spPr>
        <p:txBody>
          <a:bodyPr>
            <a:normAutofit/>
          </a:bodyPr>
          <a:lstStyle/>
          <a:p>
            <a:pPr lvl="0" algn="l">
              <a:lnSpc>
                <a:spcPts val="1955"/>
              </a:lnSpc>
              <a:spcAft>
                <a:spcPts val="825"/>
              </a:spcAft>
            </a:pP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Đặc</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nổi</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bật</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a:t>
            </a:r>
            <a:endParaRPr lang="en-US" sz="1800" kern="1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algn="l">
              <a:lnSpc>
                <a:spcPct val="200000"/>
              </a:lnSpc>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xếp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chồng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chính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điểm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cốt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lõi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chứng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minh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hiệu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1200150" lvl="1" indent="-285750" algn="l">
              <a:lnSpc>
                <a:spcPct val="200000"/>
              </a:lnSpc>
              <a:buFont typeface="Arial" panose="020B0604020202020204" pitchFamily="34" charset="0"/>
              <a:buChar char="•"/>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mềm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cổ</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không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1200150" lvl="1" indent="-285750" algn="l">
              <a:lnSpc>
                <a:spcPct val="200000"/>
              </a:lnSpc>
              <a:buFont typeface="Arial" panose="020B0604020202020204" pitchFamily="34" charset="0"/>
              <a:buChar char="•"/>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nữa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nhờ</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khoa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học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kỹ</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còn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phép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29906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0" y="599769"/>
            <a:ext cx="10732525"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400" kern="100" dirty="0">
                <a:effectLst/>
                <a:latin typeface="Aptos" panose="020B0004020202020204" pitchFamily="34" charset="0"/>
                <a:ea typeface="Aptos" panose="020B0004020202020204" pitchFamily="34"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10180549" cy="1350325"/>
          </a:xfrm>
        </p:spPr>
        <p:txBody>
          <a:bodyPr>
            <a:normAutofit/>
          </a:bodyPr>
          <a:lstStyle/>
          <a:p>
            <a:pPr lvl="0" algn="l">
              <a:lnSpc>
                <a:spcPts val="1955"/>
              </a:lnSpc>
              <a:spcAft>
                <a:spcPts val="825"/>
              </a:spcAft>
            </a:pP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Đặc</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nổi</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bật</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a:t>
            </a:r>
            <a:endParaRPr lang="en-US" sz="1800" kern="1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algn="l">
              <a:lnSpc>
                <a:spcPct val="115000"/>
              </a:lnSpc>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Trong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hợp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nhờ</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năng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mềm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tương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rất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loại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bỏ</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p:txBody>
      </p:sp>
      <p:pic>
        <p:nvPicPr>
          <p:cNvPr id="2050" name="Picture 2" descr="Chụp CT não chẩn đoán bệnh gì? Lưu ý khi chụp? | Vinmec">
            <a:extLst>
              <a:ext uri="{FF2B5EF4-FFF2-40B4-BE49-F238E27FC236}">
                <a16:creationId xmlns:a16="http://schemas.microsoft.com/office/drawing/2014/main" id="{92EE28E3-3C29-A580-C28C-8F1CB3CB8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381" y="3003240"/>
            <a:ext cx="4452425" cy="3083716"/>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BD6AD53B-4464-FA57-6785-ED1EA3536D22}"/>
              </a:ext>
            </a:extLst>
          </p:cNvPr>
          <p:cNvSpPr txBox="1">
            <a:spLocks/>
          </p:cNvSpPr>
          <p:nvPr/>
        </p:nvSpPr>
        <p:spPr>
          <a:xfrm>
            <a:off x="1104170" y="2831689"/>
            <a:ext cx="5650592" cy="3687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algn="l">
              <a:lnSpc>
                <a:spcPct val="150000"/>
              </a:lnSpc>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nhờ</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não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thất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trực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vậy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bớt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xét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nghiệm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kinh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điện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não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đồ</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Thông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thường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tránh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bơm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thuốc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marL="457200" algn="l">
              <a:lnSpc>
                <a:spcPct val="150000"/>
              </a:lnSpc>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vậy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vì</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chịu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do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tiêm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thuốc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nay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tiêm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tỉnh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hơn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5094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0" y="599769"/>
            <a:ext cx="10527635"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10180549" cy="4875188"/>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1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1" algn="l">
              <a:lnSpc>
                <a:spcPts val="1955"/>
              </a:lnSpc>
              <a:spcAft>
                <a:spcPts val="825"/>
              </a:spcAft>
            </a:pP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thiệu</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lvl="1" algn="l">
              <a:lnSpc>
                <a:spcPts val="1955"/>
              </a:lnSpc>
              <a:spcAft>
                <a:spcPts val="825"/>
              </a:spcAft>
            </a:pPr>
            <a:endPar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l">
              <a:lnSpc>
                <a:spcPts val="1955"/>
              </a:lnSpc>
              <a:spcAft>
                <a:spcPts val="825"/>
              </a:spcAft>
            </a:pPr>
            <a:endPar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ts val="1955"/>
              </a:lnSpc>
              <a:spcAft>
                <a:spcPts val="825"/>
              </a:spcAft>
            </a:pP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A59D5D7-AB1D-4BE7-6CCC-01B809A1E171}"/>
              </a:ext>
            </a:extLst>
          </p:cNvPr>
          <p:cNvPicPr>
            <a:picLocks noChangeAspect="1"/>
          </p:cNvPicPr>
          <p:nvPr/>
        </p:nvPicPr>
        <p:blipFill>
          <a:blip r:embed="rId2"/>
          <a:stretch>
            <a:fillRect/>
          </a:stretch>
        </p:blipFill>
        <p:spPr>
          <a:xfrm>
            <a:off x="2596166" y="2585924"/>
            <a:ext cx="6763694" cy="3829584"/>
          </a:xfrm>
          <a:prstGeom prst="rect">
            <a:avLst/>
          </a:prstGeom>
        </p:spPr>
      </p:pic>
    </p:spTree>
    <p:extLst>
      <p:ext uri="{BB962C8B-B14F-4D97-AF65-F5344CB8AC3E}">
        <p14:creationId xmlns:p14="http://schemas.microsoft.com/office/powerpoint/2010/main" val="71358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1" y="599769"/>
            <a:ext cx="10377438"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endParaRPr lang="en-US" sz="2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10180549" cy="4875188"/>
          </a:xfrm>
        </p:spPr>
        <p:txBody>
          <a:bodyPr>
            <a:normAutofit fontScale="25000" lnSpcReduction="20000"/>
          </a:bodyPr>
          <a:lstStyle/>
          <a:p>
            <a:pPr lvl="0" algn="l">
              <a:lnSpc>
                <a:spcPts val="1955"/>
              </a:lnSpc>
              <a:spcAft>
                <a:spcPts val="825"/>
              </a:spcAft>
            </a:pPr>
            <a:r>
              <a:rPr lang="en-US" sz="72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 </a:t>
            </a:r>
            <a:r>
              <a:rPr lang="en-US" sz="72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72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1 </a:t>
            </a:r>
            <a:r>
              <a:rPr lang="en-US" sz="72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72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 </a:t>
            </a:r>
            <a:r>
              <a:rPr lang="en-US" sz="72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72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72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72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72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72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1" algn="l">
              <a:lnSpc>
                <a:spcPts val="1955"/>
              </a:lnSpc>
              <a:spcAft>
                <a:spcPts val="825"/>
              </a:spcAft>
            </a:pPr>
            <a:r>
              <a:rPr lang="en-US" sz="72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72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72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thiệu</a:t>
            </a:r>
            <a:r>
              <a:rPr lang="en-US" sz="72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72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72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72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72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72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72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chi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trải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7200" kern="100" dirty="0">
              <a:effectLst/>
              <a:latin typeface="Aptos" panose="020B0004020202020204" pitchFamily="34" charset="0"/>
              <a:ea typeface="Aptos" panose="020B0004020202020204" pitchFamily="34" charset="0"/>
              <a:cs typeface="Times New Roman" panose="02020603050405020304" pitchFamily="18" charset="0"/>
            </a:endParaRPr>
          </a:p>
          <a:p>
            <a:pPr lvl="1" algn="l">
              <a:lnSpc>
                <a:spcPts val="1955"/>
              </a:lnSpc>
              <a:spcAft>
                <a:spcPts val="825"/>
              </a:spcAft>
            </a:pP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bắt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đầu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pha</a:t>
            </a:r>
            <a:r>
              <a:rPr lang="en-US" sz="7200" kern="100" dirty="0">
                <a:latin typeface="Times New Roman" panose="02020603050405020304" pitchFamily="18" charset="0"/>
                <a:ea typeface="Aptos" panose="020B0004020202020204" pitchFamily="34" charset="0"/>
                <a:cs typeface="Times New Roman" panose="02020603050405020304" pitchFamily="18" charset="0"/>
              </a:rPr>
              <a:t>:</a:t>
            </a:r>
          </a:p>
          <a:p>
            <a:pPr lvl="2" algn="l">
              <a:lnSpc>
                <a:spcPts val="1955"/>
              </a:lnSpc>
              <a:spcAft>
                <a:spcPts val="825"/>
              </a:spcAft>
            </a:pP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mỏng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hướng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chiếu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khi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xuyên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cạnh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(edges)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phần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7200" kern="100" dirty="0">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nó</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dãy</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detector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nó</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chỉ</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viền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đường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chiếu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2" algn="l">
              <a:lnSpc>
                <a:spcPts val="1955"/>
              </a:lnSpc>
              <a:spcAft>
                <a:spcPts val="825"/>
              </a:spcAft>
            </a:pP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Dữ</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đường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viền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là</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suy</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giảm</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bóng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tới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detector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riêng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lẻ</a:t>
            </a:r>
            <a:r>
              <a:rPr lang="en-US" sz="7200" kern="100" dirty="0">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latin typeface="Times New Roman" panose="02020603050405020304" pitchFamily="18" charset="0"/>
                <a:ea typeface="Aptos" panose="020B0004020202020204" pitchFamily="34" charset="0"/>
                <a:cs typeface="Times New Roman" panose="02020603050405020304" pitchFamily="18" charset="0"/>
              </a:rPr>
              <a:t>đ</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ể</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đủ</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thông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tin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nên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đầy</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đủ</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chùm</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X quay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vòng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hoặc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xung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quanh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diện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nên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đường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viền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góc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lưu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trữ</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bộ</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nhớ</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tính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2" algn="l">
              <a:lnSpc>
                <a:spcPts val="1955"/>
              </a:lnSpc>
              <a:spcAft>
                <a:spcPts val="825"/>
              </a:spcAft>
            </a:pP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đâm</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xuyên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nên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nằm</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giới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hạn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mỗi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vùng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Tổng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một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lớp</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cắt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khoảng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từ</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0.35s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tới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15s,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phụ</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thuộc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việc</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thiết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kế</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người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điều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khiển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chọn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kiểu</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thay</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đổi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2" algn="l">
              <a:lnSpc>
                <a:spcPts val="1955"/>
              </a:lnSpc>
              <a:spcAft>
                <a:spcPts val="825"/>
              </a:spcAft>
            </a:pP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Chất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có</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cải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tiến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bằng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tăng</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thời</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gian</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7200" kern="100" dirty="0" err="1">
                <a:effectLst/>
                <a:latin typeface="Times New Roman" panose="02020603050405020304" pitchFamily="18" charset="0"/>
                <a:ea typeface="Aptos" panose="020B0004020202020204" pitchFamily="34" charset="0"/>
                <a:cs typeface="Times New Roman" panose="02020603050405020304" pitchFamily="18" charset="0"/>
              </a:rPr>
              <a:t>quét</a:t>
            </a:r>
            <a:r>
              <a:rPr lang="en-US" sz="7200" kern="100" dirty="0">
                <a:effectLst/>
                <a:latin typeface="Times New Roman" panose="02020603050405020304" pitchFamily="18" charset="0"/>
                <a:ea typeface="Aptos" panose="020B0004020202020204" pitchFamily="34" charset="0"/>
                <a:cs typeface="Times New Roman" panose="02020603050405020304" pitchFamily="18" charset="0"/>
              </a:rPr>
              <a:t>.</a:t>
            </a:r>
            <a:endParaRPr lang="en-US" sz="7200" kern="100" dirty="0">
              <a:effectLst/>
              <a:latin typeface="Aptos" panose="020B0004020202020204" pitchFamily="34" charset="0"/>
              <a:ea typeface="Aptos" panose="020B0004020202020204" pitchFamily="34" charset="0"/>
              <a:cs typeface="Times New Roman" panose="02020603050405020304" pitchFamily="18" charset="0"/>
            </a:endParaRPr>
          </a:p>
          <a:p>
            <a:pPr lvl="1" algn="l">
              <a:lnSpc>
                <a:spcPts val="1955"/>
              </a:lnSpc>
              <a:spcAft>
                <a:spcPts val="825"/>
              </a:spcAft>
            </a:pPr>
            <a:endPar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1" algn="l">
              <a:lnSpc>
                <a:spcPts val="1955"/>
              </a:lnSpc>
              <a:spcAft>
                <a:spcPts val="825"/>
              </a:spcAft>
            </a:pPr>
            <a:endPar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l">
              <a:lnSpc>
                <a:spcPts val="1955"/>
              </a:lnSpc>
              <a:spcAft>
                <a:spcPts val="825"/>
              </a:spcAft>
            </a:pP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70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280" y="599769"/>
            <a:ext cx="10616125" cy="783274"/>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lý</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sinh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phương</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thức</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thu</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nhận</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hình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400" b="1"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2400" b="1" kern="100" dirty="0">
                <a:effectLst/>
                <a:latin typeface="Times New Roman" panose="02020603050405020304" pitchFamily="18" charset="0"/>
                <a:ea typeface="Aptos" panose="020B0004020202020204" pitchFamily="34" charset="0"/>
                <a:cs typeface="Times New Roman" panose="02020603050405020304" pitchFamily="18" charset="0"/>
              </a:rPr>
              <a:t> CT scan</a:t>
            </a:r>
            <a:br>
              <a:rPr lang="en-US" sz="2400" kern="100" dirty="0">
                <a:effectLst/>
                <a:latin typeface="Aptos" panose="020B0004020202020204" pitchFamily="34" charset="0"/>
                <a:ea typeface="Aptos" panose="020B0004020202020204" pitchFamily="34"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0" y="1383043"/>
            <a:ext cx="10180549" cy="4875188"/>
          </a:xfrm>
        </p:spPr>
        <p:txBody>
          <a:bodyPr>
            <a:normAutofit/>
          </a:bodyPr>
          <a:lstStyle/>
          <a:p>
            <a:pPr lvl="0" algn="l">
              <a:lnSpc>
                <a:spcPts val="1955"/>
              </a:lnSpc>
              <a:spcAft>
                <a:spcPts val="825"/>
              </a:spcAft>
            </a:pP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d. </a:t>
            </a:r>
            <a:r>
              <a:rPr lang="en-US" sz="1800" b="1" kern="0" dirty="0" err="1">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b="1"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 1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CT Scan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nào</a:t>
            </a:r>
            <a:r>
              <a:rPr lang="en-US" sz="1800" b="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1" algn="l">
              <a:lnSpc>
                <a:spcPts val="1955"/>
              </a:lnSpc>
              <a:spcAft>
                <a:spcPts val="825"/>
              </a:spcAft>
            </a:pP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Giới</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thiệu</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i="1"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tiết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Những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vấn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đề</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ở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dạng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CT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trải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nhiều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bước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lvl="1" algn="l">
              <a:lnSpc>
                <a:spcPts val="1955"/>
              </a:lnSpc>
              <a:spcAft>
                <a:spcPts val="825"/>
              </a:spcAft>
            </a:pPr>
            <a:endParaRPr lang="en-US" sz="1800" b="1" i="1"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076" name="Picture 4" descr="Tổng quan về nguyên lý và cấu tạo máy chụp cắt lớp CT Scanner - Medical  Việt Nam">
            <a:extLst>
              <a:ext uri="{FF2B5EF4-FFF2-40B4-BE49-F238E27FC236}">
                <a16:creationId xmlns:a16="http://schemas.microsoft.com/office/drawing/2014/main" id="{14804528-7187-A537-2D1A-A9CE0E862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438399"/>
            <a:ext cx="6962160" cy="393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068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TotalTime>
  <Words>4232</Words>
  <Application>Microsoft Office PowerPoint</Application>
  <PresentationFormat>Widescreen</PresentationFormat>
  <Paragraphs>208</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Aptos</vt:lpstr>
      <vt:lpstr>Arial</vt:lpstr>
      <vt:lpstr>Calibri</vt:lpstr>
      <vt:lpstr>Calibri Light</vt:lpstr>
      <vt:lpstr>Cambria Math</vt:lpstr>
      <vt:lpstr>Symbol</vt:lpstr>
      <vt:lpstr>Times New Roman</vt:lpstr>
      <vt:lpstr>Office Theme</vt:lpstr>
      <vt:lpstr>Ảnh CT Scan</vt:lpstr>
      <vt:lpstr>Thông tin nhóm thực hiện: 21522274 – Lê Nguyễn Hoàng Lâm 21520055 – Phạm Thanh Lâm </vt:lpstr>
      <vt:lpstr>1. Nguyên lý vật lý y sinh của phương thức thu nhận hình ảnh CT scan </vt:lpstr>
      <vt:lpstr>1. Nguyên lý vật lý y sinh của phương thức thu nhận hình ảnh CT scan </vt:lpstr>
      <vt:lpstr>1. Nguyên lý vật lý y sinh của phương thức thu nhận hình ảnh CT scan </vt:lpstr>
      <vt:lpstr>1. Nguyên lý vật lý y sinh của phương thức thu nhận hình ảnh CT scan </vt:lpstr>
      <vt:lpstr>1. Nguyên lý vật lý y sinh của phương thức thu nhận hình ảnh CT scan </vt:lpstr>
      <vt:lpstr>1. Nguyên lý vật lý y sinh của phương thức thu nhận hình ảnh CT scan </vt:lpstr>
      <vt:lpstr>1. Nguyên lý vật lý y sinh của phương thức thu nhận hình ảnh CT scan </vt:lpstr>
      <vt:lpstr>1. Nguyên lý vật lý y sinh của phương thức thu nhận hình ảnh CT scan </vt:lpstr>
      <vt:lpstr>1. Nguyên lý vật lý y sinh của phương thức thu nhận hình ảnh CT scan </vt:lpstr>
      <vt:lpstr>1. Nguyên lý vật lý y sinh của phương thức thu nhận hình ảnh CT scan </vt:lpstr>
      <vt:lpstr>1. Nguyên lý vật lý y sinh của phương thức thu nhận hình ảnh CT scan </vt:lpstr>
      <vt:lpstr>2. Các thiết bị công nghệ phổ biến  </vt:lpstr>
      <vt:lpstr>2. Các thiết bị công nghệ phổ biến  </vt:lpstr>
      <vt:lpstr>2. Các thiết bị công nghệ phổ biến  </vt:lpstr>
      <vt:lpstr>2. Các thiết bị công nghệ phổ biến  </vt:lpstr>
      <vt:lpstr>2. Các thiết bị công nghệ phổ biến  </vt:lpstr>
      <vt:lpstr>2. Các thiết bị công nghệ phổ biến  </vt:lpstr>
      <vt:lpstr>2. Các thiết bị công nghệ phổ biến  </vt:lpstr>
      <vt:lpstr>2. Các thiết bị công nghệ phổ biến  </vt:lpstr>
      <vt:lpstr>2. Các thiết bị công nghệ phổ biến  </vt:lpstr>
      <vt:lpstr>2. Các thiết bị công nghệ phổ biến  </vt:lpstr>
      <vt:lpstr>2. Các thiết bị công nghệ phổ biến  </vt:lpstr>
      <vt:lpstr>3. Chuẩn đoán</vt:lpstr>
      <vt:lpstr>3. Chuẩn đoán</vt:lpstr>
      <vt:lpstr>3. Chuẩn đoán</vt:lpstr>
      <vt:lpstr>3. Chuẩn đoán</vt:lpstr>
      <vt:lpstr>3. Chuẩn đoán</vt:lpstr>
      <vt:lpstr>3. Chuẩn đoán</vt:lpstr>
      <vt:lpstr>3. Chuẩn đoán</vt:lpstr>
      <vt:lpstr>4. Dữ liệu</vt:lpstr>
      <vt:lpstr>4. Dữ liệu</vt:lpstr>
      <vt:lpstr>4. Dữ liệu</vt:lpstr>
      <vt:lpstr>4. Dữ liệu</vt:lpstr>
      <vt:lpstr>4. Dữ liệu</vt:lpstr>
      <vt:lpstr>Nguồn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Chuẩn đoán</dc:title>
  <dc:creator>Lê Nguyễn Hoàng Lâm</dc:creator>
  <cp:lastModifiedBy>Phạm Thanh Lâm</cp:lastModifiedBy>
  <cp:revision>29</cp:revision>
  <dcterms:created xsi:type="dcterms:W3CDTF">2024-03-31T08:19:52Z</dcterms:created>
  <dcterms:modified xsi:type="dcterms:W3CDTF">2024-04-01T14:40:03Z</dcterms:modified>
</cp:coreProperties>
</file>